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 id="2147483676" r:id="rId2"/>
  </p:sldMasterIdLst>
  <p:notesMasterIdLst>
    <p:notesMasterId r:id="rId21"/>
  </p:notesMasterIdLst>
  <p:sldIdLst>
    <p:sldId id="282" r:id="rId3"/>
    <p:sldId id="256" r:id="rId4"/>
    <p:sldId id="257" r:id="rId5"/>
    <p:sldId id="258" r:id="rId6"/>
    <p:sldId id="283" r:id="rId7"/>
    <p:sldId id="284" r:id="rId8"/>
    <p:sldId id="259" r:id="rId9"/>
    <p:sldId id="260" r:id="rId10"/>
    <p:sldId id="261" r:id="rId11"/>
    <p:sldId id="262" r:id="rId12"/>
    <p:sldId id="263" r:id="rId13"/>
    <p:sldId id="264" r:id="rId14"/>
    <p:sldId id="265" r:id="rId15"/>
    <p:sldId id="266" r:id="rId16"/>
    <p:sldId id="268" r:id="rId17"/>
    <p:sldId id="269" r:id="rId18"/>
    <p:sldId id="270" r:id="rId19"/>
    <p:sldId id="272" r:id="rId20"/>
  </p:sldIdLst>
  <p:sldSz cx="9144000" cy="6858000" type="screen4x3"/>
  <p:notesSz cx="6858000" cy="9144000"/>
  <p:embeddedFontLst>
    <p:embeddedFont>
      <p:font typeface="Verdana" panose="020B0604030504040204" pitchFamily="34" charset="0"/>
      <p:regular r:id="rId22"/>
      <p:bold r:id="rId23"/>
      <p:italic r:id="rId24"/>
      <p:boldItalic r:id="rId25"/>
    </p:embeddedFont>
    <p:embeddedFont>
      <p:font typeface="Segoe UI Light" panose="020B0502040204020203" pitchFamily="34" charset="0"/>
      <p:regular r:id="rId26"/>
      <p:italic r:id="rId27"/>
    </p:embeddedFont>
    <p:embeddedFont>
      <p:font typeface="Calibri" panose="020F0502020204030204" pitchFamily="34" charset="0"/>
      <p:regular r:id="rId28"/>
      <p:bold r:id="rId29"/>
      <p:italic r:id="rId30"/>
      <p:boldItalic r:id="rId31"/>
    </p:embeddedFont>
    <p:embeddedFont>
      <p:font typeface="Consolas" panose="020B0609020204030204" pitchFamily="49"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egoe Light" panose="020B0604020202020204" charset="0"/>
      <p:regular r:id="rId40"/>
      <p: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38" autoAdjust="0"/>
  </p:normalViewPr>
  <p:slideViewPr>
    <p:cSldViewPr>
      <p:cViewPr>
        <p:scale>
          <a:sx n="50" d="100"/>
          <a:sy n="50" d="100"/>
        </p:scale>
        <p:origin x="1776" y="300"/>
      </p:cViewPr>
      <p:guideLst>
        <p:guide orient="horz" pos="2160"/>
        <p:guide pos="2880"/>
      </p:guideLst>
    </p:cSldViewPr>
  </p:slideViewPr>
  <p:notesTextViewPr>
    <p:cViewPr>
      <p:scale>
        <a:sx n="75" d="100"/>
        <a:sy n="75" d="100"/>
      </p:scale>
      <p:origin x="0" y="0"/>
    </p:cViewPr>
  </p:notesTextViewPr>
  <p:notesViewPr>
    <p:cSldViewPr>
      <p:cViewPr varScale="1">
        <p:scale>
          <a:sx n="59" d="100"/>
          <a:sy n="59" d="100"/>
        </p:scale>
        <p:origin x="257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C4D5AA-2056-422B-BEC2-508C5B741D6D}" type="datetimeFigureOut">
              <a:rPr lang="en-US" smtClean="0"/>
              <a:pPr/>
              <a:t>5/1/2018</a:t>
            </a:fld>
            <a:endParaRPr lang="en-US"/>
          </a:p>
        </p:txBody>
      </p:sp>
      <p:sp>
        <p:nvSpPr>
          <p:cNvPr id="4" name="Slide Image Placeholder 3"/>
          <p:cNvSpPr>
            <a:spLocks noGrp="1" noRot="1" noChangeAspect="1"/>
          </p:cNvSpPr>
          <p:nvPr>
            <p:ph type="sldImg" idx="2"/>
          </p:nvPr>
        </p:nvSpPr>
        <p:spPr>
          <a:xfrm>
            <a:off x="4325111" y="73151"/>
            <a:ext cx="2468880" cy="185166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10895" y="2093976"/>
            <a:ext cx="6153911" cy="6604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7A3AA4-E735-44C5-88C1-6B0F6288FC71}" type="slidenum">
              <a:rPr lang="en-US" smtClean="0"/>
              <a:pPr/>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is.ne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B07A3AA4-E735-44C5-88C1-6B0F6288FC71}" type="slidenum">
              <a:rPr lang="en-US" smtClean="0"/>
              <a:pPr/>
              <a:t>2</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Web Pages is designed as a simple server-side programming model that is quick to learn. Ensure that you have built a simple Web Pages application before you teach this topic so that you can highlight the differences between the programming models.</a:t>
            </a:r>
          </a:p>
        </p:txBody>
      </p:sp>
      <p:sp>
        <p:nvSpPr>
          <p:cNvPr id="4" name="Slide Number Placeholder 3"/>
          <p:cNvSpPr>
            <a:spLocks noGrp="1"/>
          </p:cNvSpPr>
          <p:nvPr>
            <p:ph type="sldNum" sz="quarter" idx="10"/>
          </p:nvPr>
        </p:nvSpPr>
        <p:spPr/>
        <p:txBody>
          <a:bodyPr/>
          <a:lstStyle/>
          <a:p>
            <a:fld id="{B07A3AA4-E735-44C5-88C1-6B0F6288FC71}" type="slidenum">
              <a:rPr lang="en-US" smtClean="0"/>
              <a:pPr/>
              <a:t>12</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5"/>
            <a:ext cx="6153911" cy="6604000"/>
          </a:xfrm>
        </p:spPr>
        <p:txBody>
          <a:bodyPr>
            <a:noAutofit/>
          </a:bodyPr>
          <a:lstStyle/>
          <a:p>
            <a:pPr>
              <a:lnSpc>
                <a:spcPct val="115000"/>
              </a:lnSpc>
              <a:spcAft>
                <a:spcPts val="1000"/>
              </a:spcAft>
            </a:pPr>
            <a:r>
              <a:rPr lang="en-US" sz="1000">
                <a:latin typeface="Arial"/>
                <a:ea typeface="Calibri"/>
                <a:cs typeface="Times New Roman"/>
              </a:rPr>
              <a:t>Some of your students may be familiar with ASP.NET Web Forms because they have been present since ASP.NET was introduced. If many students are familiar with Web Forms, you may like to structure this topic as a discussion of the key features of this programming model. This will enable you to assess students’ knowledge.</a:t>
            </a:r>
          </a:p>
        </p:txBody>
      </p:sp>
      <p:sp>
        <p:nvSpPr>
          <p:cNvPr id="4" name="Slide Number Placeholder 3"/>
          <p:cNvSpPr>
            <a:spLocks noGrp="1"/>
          </p:cNvSpPr>
          <p:nvPr>
            <p:ph type="sldNum" sz="quarter" idx="10"/>
          </p:nvPr>
        </p:nvSpPr>
        <p:spPr/>
        <p:txBody>
          <a:bodyPr/>
          <a:lstStyle/>
          <a:p>
            <a:fld id="{B07A3AA4-E735-44C5-88C1-6B0F6288FC71}" type="slidenum">
              <a:rPr lang="en-US" smtClean="0"/>
              <a:pPr/>
              <a:t>13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The MVC programming model should be new to the audience for this course.</a:t>
            </a:r>
          </a:p>
        </p:txBody>
      </p:sp>
      <p:sp>
        <p:nvSpPr>
          <p:cNvPr id="4" name="Slide Number Placeholder 3"/>
          <p:cNvSpPr>
            <a:spLocks noGrp="1"/>
          </p:cNvSpPr>
          <p:nvPr>
            <p:ph type="sldNum" sz="quarter" idx="10"/>
          </p:nvPr>
        </p:nvSpPr>
        <p:spPr/>
        <p:txBody>
          <a:bodyPr/>
          <a:lstStyle/>
          <a:p>
            <a:fld id="{B07A3AA4-E735-44C5-88C1-6B0F6288FC71}" type="slidenum">
              <a:rPr lang="en-US" smtClean="0"/>
              <a:pPr/>
              <a:t>14</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Students will learn more about authentication, membership, roles, and authorization in MVC applications in Module 11.</a:t>
            </a:r>
          </a:p>
          <a:p>
            <a:pPr>
              <a:lnSpc>
                <a:spcPct val="115000"/>
              </a:lnSpc>
              <a:spcAft>
                <a:spcPts val="1000"/>
              </a:spcAft>
            </a:pPr>
            <a:r>
              <a:rPr lang="en-US" sz="1000">
                <a:latin typeface="Arial"/>
                <a:ea typeface="Times New Roman"/>
                <a:cs typeface="Times New Roman"/>
              </a:rPr>
              <a:t>Students will see how to store and retrieve state information in Module 12.</a:t>
            </a:r>
          </a:p>
          <a:p>
            <a:pPr>
              <a:lnSpc>
                <a:spcPct val="115000"/>
              </a:lnSpc>
              <a:spcAft>
                <a:spcPts val="1000"/>
              </a:spcAft>
            </a:pPr>
            <a:r>
              <a:rPr lang="en-US" sz="1000">
                <a:latin typeface="Arial"/>
                <a:ea typeface="Calibri"/>
                <a:cs typeface="Times New Roman"/>
              </a:rPr>
              <a:t>Students will see how to correctly configure the ASP.NET Output, Data, and HTTP caches in Module 9.</a:t>
            </a:r>
          </a:p>
        </p:txBody>
      </p:sp>
      <p:sp>
        <p:nvSpPr>
          <p:cNvPr id="4" name="Slide Number Placeholder 3"/>
          <p:cNvSpPr>
            <a:spLocks noGrp="1"/>
          </p:cNvSpPr>
          <p:nvPr>
            <p:ph type="sldNum" sz="quarter" idx="10"/>
          </p:nvPr>
        </p:nvSpPr>
        <p:spPr/>
        <p:txBody>
          <a:bodyPr/>
          <a:lstStyle/>
          <a:p>
            <a:fld id="{B07A3AA4-E735-44C5-88C1-6B0F6288FC71}" type="slidenum">
              <a:rPr lang="en-US" smtClean="0"/>
              <a:pPr/>
              <a:t>15</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B07A3AA4-E735-44C5-88C1-6B0F6288FC71}" type="slidenum">
              <a:rPr lang="en-US" smtClean="0"/>
              <a:pPr/>
              <a:t>16</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Students will learn more about Entity Framework and data access in Module 2.</a:t>
            </a:r>
          </a:p>
          <a:p>
            <a:pPr>
              <a:lnSpc>
                <a:spcPct val="115000"/>
              </a:lnSpc>
              <a:spcAft>
                <a:spcPts val="1000"/>
              </a:spcAft>
            </a:pPr>
            <a:r>
              <a:rPr lang="en-US" sz="1000">
                <a:latin typeface="Arial"/>
                <a:ea typeface="Calibri"/>
                <a:cs typeface="Times New Roman"/>
              </a:rPr>
              <a:t>Students will learn more about the ASP.NET Routing Engine in Module 7.</a:t>
            </a:r>
          </a:p>
        </p:txBody>
      </p:sp>
      <p:sp>
        <p:nvSpPr>
          <p:cNvPr id="4" name="Slide Number Placeholder 3"/>
          <p:cNvSpPr>
            <a:spLocks noGrp="1"/>
          </p:cNvSpPr>
          <p:nvPr>
            <p:ph type="sldNum" sz="quarter" idx="10"/>
          </p:nvPr>
        </p:nvSpPr>
        <p:spPr/>
        <p:txBody>
          <a:bodyPr/>
          <a:lstStyle/>
          <a:p>
            <a:fld id="{B07A3AA4-E735-44C5-88C1-6B0F6288FC71}" type="slidenum">
              <a:rPr lang="en-US" smtClean="0"/>
              <a:pPr/>
              <a:t>17</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solidFill>
                  <a:srgbClr val="000000"/>
                </a:solidFill>
                <a:latin typeface="Arial"/>
                <a:ea typeface="Times New Roman"/>
                <a:cs typeface="Times New Roman"/>
              </a:rPr>
              <a:t>Students will learn more about Web APIs in Module 14.</a:t>
            </a:r>
            <a:endParaRPr lang="en-US" sz="1000">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18</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B07A3AA4-E735-44C5-88C1-6B0F6288FC71}" type="slidenum">
              <a:rPr lang="en-US" smtClean="0"/>
              <a:pPr/>
              <a:t>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5"/>
            <a:ext cx="6153911" cy="6604000"/>
          </a:xfrm>
        </p:spPr>
        <p:txBody>
          <a:bodyPr>
            <a:noAutofit/>
          </a:bodyPr>
          <a:lstStyle/>
          <a:p>
            <a:pPr>
              <a:lnSpc>
                <a:spcPct val="115000"/>
              </a:lnSpc>
              <a:spcAft>
                <a:spcPts val="1000"/>
              </a:spcAft>
            </a:pPr>
            <a:r>
              <a:rPr lang="en-US" sz="1000" dirty="0">
                <a:latin typeface="Arial"/>
                <a:ea typeface="Calibri"/>
                <a:cs typeface="Times New Roman"/>
              </a:rPr>
              <a:t>This topic is intended as a high level overview of the web stack. Use it to orient students and provide quick definitions of all the technologies on the slide. Do not go into depth. If you spend more than the intended 5 minutes for this topic, you might not be able to complete all the topics in this module within the scheduled time. Tell learners that subsequent topics and modules provide full details.</a:t>
            </a:r>
          </a:p>
          <a:p>
            <a:pPr>
              <a:lnSpc>
                <a:spcPts val="1300"/>
              </a:lnSpc>
              <a:spcBef>
                <a:spcPts val="900"/>
              </a:spcBef>
              <a:spcAft>
                <a:spcPts val="300"/>
              </a:spcAft>
            </a:pPr>
            <a:r>
              <a:rPr lang="en-US" sz="1000" b="1" dirty="0">
                <a:latin typeface="Arial"/>
                <a:ea typeface="Times New Roman"/>
                <a:cs typeface="Segoe UI"/>
              </a:rPr>
              <a:t>Developer Tools</a:t>
            </a:r>
          </a:p>
          <a:p>
            <a:pPr>
              <a:lnSpc>
                <a:spcPct val="115000"/>
              </a:lnSpc>
              <a:spcAft>
                <a:spcPts val="1000"/>
              </a:spcAft>
            </a:pPr>
            <a:r>
              <a:rPr lang="en-US" sz="1000" dirty="0">
                <a:latin typeface="Arial"/>
                <a:ea typeface="Calibri"/>
                <a:cs typeface="Times New Roman"/>
              </a:rPr>
              <a:t>Mention that </a:t>
            </a:r>
            <a:r>
              <a:rPr lang="en-US" sz="1000" dirty="0" err="1">
                <a:latin typeface="Arial"/>
                <a:ea typeface="Calibri"/>
                <a:cs typeface="Times New Roman"/>
              </a:rPr>
              <a:t>WebMatrix</a:t>
            </a:r>
            <a:r>
              <a:rPr lang="en-US" sz="1000" dirty="0">
                <a:latin typeface="Arial"/>
                <a:ea typeface="Calibri"/>
                <a:cs typeface="Times New Roman"/>
              </a:rPr>
              <a:t> 2 is the latest version of </a:t>
            </a:r>
            <a:r>
              <a:rPr lang="en-US" sz="1000" dirty="0" err="1">
                <a:latin typeface="Arial"/>
                <a:ea typeface="Calibri"/>
                <a:cs typeface="Times New Roman"/>
              </a:rPr>
              <a:t>WebMatrix</a:t>
            </a:r>
            <a:r>
              <a:rPr lang="en-US" sz="1000" dirty="0">
                <a:latin typeface="Arial"/>
                <a:ea typeface="Calibri"/>
                <a:cs typeface="Times New Roman"/>
              </a:rPr>
              <a:t>.</a:t>
            </a:r>
          </a:p>
          <a:p>
            <a:pPr>
              <a:lnSpc>
                <a:spcPct val="115000"/>
              </a:lnSpc>
              <a:spcAft>
                <a:spcPts val="1000"/>
              </a:spcAft>
            </a:pPr>
            <a:r>
              <a:rPr lang="en-US" sz="1000" dirty="0">
                <a:latin typeface="Arial"/>
                <a:ea typeface="Calibri"/>
                <a:cs typeface="Times New Roman"/>
              </a:rPr>
              <a:t>Orchard, </a:t>
            </a:r>
            <a:r>
              <a:rPr lang="en-US" sz="1000" dirty="0" err="1">
                <a:latin typeface="Arial"/>
                <a:ea typeface="Calibri"/>
                <a:cs typeface="Times New Roman"/>
              </a:rPr>
              <a:t>Umbraco</a:t>
            </a:r>
            <a:r>
              <a:rPr lang="en-US" sz="1000" dirty="0">
                <a:latin typeface="Arial"/>
                <a:ea typeface="Calibri"/>
                <a:cs typeface="Times New Roman"/>
              </a:rPr>
              <a:t> CMS, and </a:t>
            </a:r>
            <a:r>
              <a:rPr lang="en-US" sz="1000" dirty="0" err="1">
                <a:latin typeface="Arial"/>
                <a:ea typeface="Calibri"/>
                <a:cs typeface="Times New Roman"/>
              </a:rPr>
              <a:t>WordPress</a:t>
            </a:r>
            <a:r>
              <a:rPr lang="en-US" sz="1000" dirty="0">
                <a:latin typeface="Arial"/>
                <a:ea typeface="Calibri"/>
                <a:cs typeface="Times New Roman"/>
              </a:rPr>
              <a:t> are all popular web applications that provide content management facilities for small teams of users. Orchard and </a:t>
            </a:r>
            <a:r>
              <a:rPr lang="en-US" sz="1000" dirty="0" err="1">
                <a:latin typeface="Arial"/>
                <a:ea typeface="Calibri"/>
                <a:cs typeface="Times New Roman"/>
              </a:rPr>
              <a:t>Umbraco</a:t>
            </a:r>
            <a:r>
              <a:rPr lang="en-US" sz="1000" dirty="0">
                <a:latin typeface="Arial"/>
                <a:ea typeface="Calibri"/>
                <a:cs typeface="Times New Roman"/>
              </a:rPr>
              <a:t> are written in ASP.NET while </a:t>
            </a:r>
            <a:r>
              <a:rPr lang="en-US" sz="1000" dirty="0" err="1">
                <a:latin typeface="Arial"/>
                <a:ea typeface="Calibri"/>
                <a:cs typeface="Times New Roman"/>
              </a:rPr>
              <a:t>WordPress</a:t>
            </a:r>
            <a:r>
              <a:rPr lang="en-US" sz="1000" dirty="0">
                <a:latin typeface="Arial"/>
                <a:ea typeface="Calibri"/>
                <a:cs typeface="Times New Roman"/>
              </a:rPr>
              <a:t> is written in PHP.</a:t>
            </a:r>
          </a:p>
          <a:p>
            <a:pPr>
              <a:lnSpc>
                <a:spcPct val="115000"/>
              </a:lnSpc>
              <a:spcAft>
                <a:spcPts val="1000"/>
              </a:spcAft>
            </a:pPr>
            <a:r>
              <a:rPr lang="en-US" sz="1000" dirty="0">
                <a:latin typeface="Arial"/>
                <a:ea typeface="Calibri"/>
                <a:cs typeface="Times New Roman"/>
              </a:rPr>
              <a:t>Visual Studio 2012 is the latest version of Visual Studio. Students will use Visual Studio 2012 throughout this course to build a web application.</a:t>
            </a:r>
          </a:p>
          <a:p>
            <a:pPr>
              <a:lnSpc>
                <a:spcPts val="1300"/>
              </a:lnSpc>
              <a:spcBef>
                <a:spcPts val="900"/>
              </a:spcBef>
              <a:spcAft>
                <a:spcPts val="300"/>
              </a:spcAft>
            </a:pPr>
            <a:r>
              <a:rPr lang="en-US" sz="1000" b="1" dirty="0">
                <a:latin typeface="Arial"/>
                <a:ea typeface="Times New Roman"/>
                <a:cs typeface="Segoe UI"/>
              </a:rPr>
              <a:t>Code Execution Technologies</a:t>
            </a:r>
          </a:p>
          <a:p>
            <a:pPr>
              <a:lnSpc>
                <a:spcPct val="115000"/>
              </a:lnSpc>
              <a:spcAft>
                <a:spcPts val="1000"/>
              </a:spcAft>
            </a:pPr>
            <a:r>
              <a:rPr lang="en-US" sz="1000" dirty="0">
                <a:latin typeface="Arial"/>
                <a:ea typeface="Calibri"/>
                <a:cs typeface="Times New Roman"/>
              </a:rPr>
              <a:t>IIS 8 is the latest version of this technology and is included in Windows Server 2012.</a:t>
            </a:r>
          </a:p>
          <a:p>
            <a:pPr>
              <a:lnSpc>
                <a:spcPct val="115000"/>
              </a:lnSpc>
              <a:spcAft>
                <a:spcPts val="1000"/>
              </a:spcAft>
            </a:pPr>
            <a:r>
              <a:rPr lang="en-US" sz="1000" dirty="0">
                <a:latin typeface="Arial"/>
                <a:ea typeface="Calibri"/>
                <a:cs typeface="Times New Roman"/>
              </a:rPr>
              <a:t>Most websites require a database to store information such as product databases, user information, and discussion topics. In the labs, for example, you will build an application that stores photos in a database.</a:t>
            </a:r>
          </a:p>
        </p:txBody>
      </p:sp>
      <p:sp>
        <p:nvSpPr>
          <p:cNvPr id="4" name="Slide Number Placeholder 3"/>
          <p:cNvSpPr>
            <a:spLocks noGrp="1"/>
          </p:cNvSpPr>
          <p:nvPr>
            <p:ph type="sldNum" sz="quarter" idx="10"/>
          </p:nvPr>
        </p:nvSpPr>
        <p:spPr/>
        <p:txBody>
          <a:bodyPr/>
          <a:lstStyle/>
          <a:p>
            <a:fld id="{B07A3AA4-E735-44C5-88C1-6B0F6288FC71}" type="slidenum">
              <a:rPr lang="en-US" smtClean="0"/>
              <a:pPr/>
              <a:t>4</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5"/>
            <a:ext cx="6153911" cy="6604000"/>
          </a:xfrm>
        </p:spPr>
        <p:txBody>
          <a:bodyPr>
            <a:noAutofit/>
          </a:bodyPr>
          <a:lstStyle/>
          <a:p>
            <a:pPr>
              <a:lnSpc>
                <a:spcPct val="115000"/>
              </a:lnSpc>
              <a:spcAft>
                <a:spcPts val="1000"/>
              </a:spcAft>
            </a:pPr>
            <a:r>
              <a:rPr lang="en-US" sz="1000" dirty="0">
                <a:latin typeface="Arial"/>
                <a:ea typeface="Calibri"/>
                <a:cs typeface="Times New Roman"/>
              </a:rPr>
              <a:t>This topic is intended as a high level overview of the web stack. Use it to orient students and provide quick definitions of all the technologies on the slide. Do not go into depth. If you spend more than the intended 5 minutes for this topic, you might not be able to complete all the topics in this module within the scheduled time. Tell learners that subsequent topics and modules provide full details.</a:t>
            </a:r>
          </a:p>
          <a:p>
            <a:pPr>
              <a:lnSpc>
                <a:spcPts val="1300"/>
              </a:lnSpc>
              <a:spcBef>
                <a:spcPts val="900"/>
              </a:spcBef>
              <a:spcAft>
                <a:spcPts val="300"/>
              </a:spcAft>
            </a:pPr>
            <a:r>
              <a:rPr lang="en-US" sz="1000" b="1" dirty="0">
                <a:latin typeface="Arial"/>
                <a:ea typeface="Times New Roman"/>
                <a:cs typeface="Segoe UI"/>
              </a:rPr>
              <a:t>Developer Tools</a:t>
            </a:r>
          </a:p>
          <a:p>
            <a:pPr>
              <a:lnSpc>
                <a:spcPct val="115000"/>
              </a:lnSpc>
              <a:spcAft>
                <a:spcPts val="1000"/>
              </a:spcAft>
            </a:pPr>
            <a:r>
              <a:rPr lang="en-US" sz="1000" dirty="0">
                <a:latin typeface="Arial"/>
                <a:ea typeface="Calibri"/>
                <a:cs typeface="Times New Roman"/>
              </a:rPr>
              <a:t>Mention that </a:t>
            </a:r>
            <a:r>
              <a:rPr lang="en-US" sz="1000" dirty="0" err="1">
                <a:latin typeface="Arial"/>
                <a:ea typeface="Calibri"/>
                <a:cs typeface="Times New Roman"/>
              </a:rPr>
              <a:t>WebMatrix</a:t>
            </a:r>
            <a:r>
              <a:rPr lang="en-US" sz="1000" dirty="0">
                <a:latin typeface="Arial"/>
                <a:ea typeface="Calibri"/>
                <a:cs typeface="Times New Roman"/>
              </a:rPr>
              <a:t> 2 is the latest version of </a:t>
            </a:r>
            <a:r>
              <a:rPr lang="en-US" sz="1000" dirty="0" err="1">
                <a:latin typeface="Arial"/>
                <a:ea typeface="Calibri"/>
                <a:cs typeface="Times New Roman"/>
              </a:rPr>
              <a:t>WebMatrix</a:t>
            </a:r>
            <a:r>
              <a:rPr lang="en-US" sz="1000" dirty="0">
                <a:latin typeface="Arial"/>
                <a:ea typeface="Calibri"/>
                <a:cs typeface="Times New Roman"/>
              </a:rPr>
              <a:t>.</a:t>
            </a:r>
          </a:p>
          <a:p>
            <a:pPr>
              <a:lnSpc>
                <a:spcPct val="115000"/>
              </a:lnSpc>
              <a:spcAft>
                <a:spcPts val="1000"/>
              </a:spcAft>
            </a:pPr>
            <a:r>
              <a:rPr lang="en-US" sz="1000" dirty="0">
                <a:latin typeface="Arial"/>
                <a:ea typeface="Calibri"/>
                <a:cs typeface="Times New Roman"/>
              </a:rPr>
              <a:t>Orchard, </a:t>
            </a:r>
            <a:r>
              <a:rPr lang="en-US" sz="1000" dirty="0" err="1">
                <a:latin typeface="Arial"/>
                <a:ea typeface="Calibri"/>
                <a:cs typeface="Times New Roman"/>
              </a:rPr>
              <a:t>Umbraco</a:t>
            </a:r>
            <a:r>
              <a:rPr lang="en-US" sz="1000" dirty="0">
                <a:latin typeface="Arial"/>
                <a:ea typeface="Calibri"/>
                <a:cs typeface="Times New Roman"/>
              </a:rPr>
              <a:t> CMS, and </a:t>
            </a:r>
            <a:r>
              <a:rPr lang="en-US" sz="1000" dirty="0" err="1">
                <a:latin typeface="Arial"/>
                <a:ea typeface="Calibri"/>
                <a:cs typeface="Times New Roman"/>
              </a:rPr>
              <a:t>WordPress</a:t>
            </a:r>
            <a:r>
              <a:rPr lang="en-US" sz="1000" dirty="0">
                <a:latin typeface="Arial"/>
                <a:ea typeface="Calibri"/>
                <a:cs typeface="Times New Roman"/>
              </a:rPr>
              <a:t> are all popular web applications that provide content management facilities for small teams of users. Orchard and </a:t>
            </a:r>
            <a:r>
              <a:rPr lang="en-US" sz="1000" dirty="0" err="1">
                <a:latin typeface="Arial"/>
                <a:ea typeface="Calibri"/>
                <a:cs typeface="Times New Roman"/>
              </a:rPr>
              <a:t>Umbraco</a:t>
            </a:r>
            <a:r>
              <a:rPr lang="en-US" sz="1000" dirty="0">
                <a:latin typeface="Arial"/>
                <a:ea typeface="Calibri"/>
                <a:cs typeface="Times New Roman"/>
              </a:rPr>
              <a:t> are written in ASP.NET while </a:t>
            </a:r>
            <a:r>
              <a:rPr lang="en-US" sz="1000" dirty="0" err="1">
                <a:latin typeface="Arial"/>
                <a:ea typeface="Calibri"/>
                <a:cs typeface="Times New Roman"/>
              </a:rPr>
              <a:t>WordPress</a:t>
            </a:r>
            <a:r>
              <a:rPr lang="en-US" sz="1000" dirty="0">
                <a:latin typeface="Arial"/>
                <a:ea typeface="Calibri"/>
                <a:cs typeface="Times New Roman"/>
              </a:rPr>
              <a:t> is written in PHP.</a:t>
            </a:r>
          </a:p>
          <a:p>
            <a:pPr>
              <a:lnSpc>
                <a:spcPct val="115000"/>
              </a:lnSpc>
              <a:spcAft>
                <a:spcPts val="1000"/>
              </a:spcAft>
            </a:pPr>
            <a:r>
              <a:rPr lang="en-US" sz="1000" dirty="0">
                <a:latin typeface="Arial"/>
                <a:ea typeface="Calibri"/>
                <a:cs typeface="Times New Roman"/>
              </a:rPr>
              <a:t>Visual Studio 2012 is the latest version of Visual Studio. Students will use Visual Studio 2012 throughout this course to build a web application.</a:t>
            </a:r>
          </a:p>
          <a:p>
            <a:pPr>
              <a:lnSpc>
                <a:spcPts val="1300"/>
              </a:lnSpc>
              <a:spcBef>
                <a:spcPts val="900"/>
              </a:spcBef>
              <a:spcAft>
                <a:spcPts val="300"/>
              </a:spcAft>
            </a:pPr>
            <a:r>
              <a:rPr lang="en-US" sz="1000" b="1" dirty="0">
                <a:latin typeface="Arial"/>
                <a:ea typeface="Times New Roman"/>
                <a:cs typeface="Segoe UI"/>
              </a:rPr>
              <a:t>Code Execution Technologies</a:t>
            </a:r>
          </a:p>
          <a:p>
            <a:pPr>
              <a:lnSpc>
                <a:spcPct val="115000"/>
              </a:lnSpc>
              <a:spcAft>
                <a:spcPts val="1000"/>
              </a:spcAft>
            </a:pPr>
            <a:r>
              <a:rPr lang="en-US" sz="1000" dirty="0">
                <a:latin typeface="Arial"/>
                <a:ea typeface="Calibri"/>
                <a:cs typeface="Times New Roman"/>
              </a:rPr>
              <a:t>IIS 8 is the latest version of this technology and is included in Windows Server 2012.</a:t>
            </a:r>
          </a:p>
          <a:p>
            <a:pPr>
              <a:lnSpc>
                <a:spcPct val="115000"/>
              </a:lnSpc>
              <a:spcAft>
                <a:spcPts val="1000"/>
              </a:spcAft>
            </a:pPr>
            <a:r>
              <a:rPr lang="en-US" sz="1000" dirty="0">
                <a:latin typeface="Arial"/>
                <a:ea typeface="Calibri"/>
                <a:cs typeface="Times New Roman"/>
              </a:rPr>
              <a:t>Most websites require a database to store information such as product databases, user information, and discussion topics. In the labs, for example, you will build an application that stores photos in a database.</a:t>
            </a:r>
          </a:p>
        </p:txBody>
      </p:sp>
      <p:sp>
        <p:nvSpPr>
          <p:cNvPr id="4" name="Slide Number Placeholder 3"/>
          <p:cNvSpPr>
            <a:spLocks noGrp="1"/>
          </p:cNvSpPr>
          <p:nvPr>
            <p:ph type="sldNum" sz="quarter" idx="10"/>
          </p:nvPr>
        </p:nvSpPr>
        <p:spPr/>
        <p:txBody>
          <a:bodyPr/>
          <a:lstStyle/>
          <a:p>
            <a:fld id="{B07A3AA4-E735-44C5-88C1-6B0F6288FC71}" type="slidenum">
              <a:rPr lang="en-US" smtClean="0"/>
              <a:pPr/>
              <a:t>5</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18359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Use this topic as an overview of ASP.NET to orient the students and to introduce key terminology. These will be covered in greater detail in subsequent lessons and modules. </a:t>
            </a:r>
          </a:p>
        </p:txBody>
      </p:sp>
      <p:sp>
        <p:nvSpPr>
          <p:cNvPr id="4" name="Slide Number Placeholder 3"/>
          <p:cNvSpPr>
            <a:spLocks noGrp="1"/>
          </p:cNvSpPr>
          <p:nvPr>
            <p:ph type="sldNum" sz="quarter" idx="10"/>
          </p:nvPr>
        </p:nvSpPr>
        <p:spPr/>
        <p:txBody>
          <a:bodyPr/>
          <a:lstStyle/>
          <a:p>
            <a:fld id="{B07A3AA4-E735-44C5-88C1-6B0F6288FC71}" type="slidenum">
              <a:rPr lang="en-US" smtClean="0"/>
              <a:pPr/>
              <a:t>7</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Emphasize that JavaScript underpins all the technologies described in this topic. </a:t>
            </a:r>
          </a:p>
          <a:p>
            <a:pPr>
              <a:lnSpc>
                <a:spcPct val="115000"/>
              </a:lnSpc>
              <a:spcAft>
                <a:spcPts val="1000"/>
              </a:spcAft>
            </a:pPr>
            <a:r>
              <a:rPr lang="en-US" sz="1000">
                <a:latin typeface="Arial"/>
                <a:ea typeface="Calibri"/>
                <a:cs typeface="Times New Roman"/>
              </a:rPr>
              <a:t>You will see how to link to a JavaScript library in Module 10. This course concentrates on jQuery but there are many alternative JavaScript libraries that provide similar facilities.</a:t>
            </a:r>
          </a:p>
        </p:txBody>
      </p:sp>
      <p:sp>
        <p:nvSpPr>
          <p:cNvPr id="4" name="Slide Number Placeholder 3"/>
          <p:cNvSpPr>
            <a:spLocks noGrp="1"/>
          </p:cNvSpPr>
          <p:nvPr>
            <p:ph type="sldNum" sz="quarter" idx="10"/>
          </p:nvPr>
        </p:nvSpPr>
        <p:spPr/>
        <p:txBody>
          <a:bodyPr/>
          <a:lstStyle/>
          <a:p>
            <a:fld id="{B07A3AA4-E735-44C5-88C1-6B0F6288FC71}" type="slidenum">
              <a:rPr lang="en-US" smtClean="0"/>
              <a:pPr/>
              <a:t>8</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Segoe UI"/>
              </a:rPr>
              <a:t>You can find more information about all currently-supported versions and editions of IIS at: </a:t>
            </a:r>
            <a:endParaRPr lang="en-US" sz="1000">
              <a:latin typeface="Arial"/>
              <a:ea typeface="Calibri"/>
              <a:cs typeface="Times New Roman"/>
            </a:endParaRPr>
          </a:p>
          <a:p>
            <a:pPr>
              <a:lnSpc>
                <a:spcPct val="115000"/>
              </a:lnSpc>
              <a:spcAft>
                <a:spcPts val="1000"/>
              </a:spcAft>
            </a:pPr>
            <a:r>
              <a:rPr lang="en-US" sz="1000" u="sng">
                <a:latin typeface="Arial"/>
                <a:ea typeface="Calibri"/>
                <a:cs typeface="Segoe UI"/>
                <a:hlinkClick r:id="rId3"/>
              </a:rPr>
              <a:t>http://www.iis.net</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The Apache web server homepage can be found at: http://httpd.apache.org/</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9</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Segoe UI"/>
              </a:rPr>
              <a:t>You should ensure you are familiar with the latest features of Windows Azure before you teach this topic. You can create a trial Windows Azure user account and use it to create web sites, web services, databases, and so on. Explore the features of Windows Azure at http://www.windowsazure.com.</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10</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Times New Roman"/>
                <a:cs typeface="Times New Roman"/>
              </a:rPr>
              <a:t>All three programming models are described in this lesson. However, students will not see Web Pages or Web Forms in any further detail later in the course.</a:t>
            </a:r>
          </a:p>
        </p:txBody>
      </p:sp>
      <p:sp>
        <p:nvSpPr>
          <p:cNvPr id="4" name="Slide Number Placeholder 3"/>
          <p:cNvSpPr>
            <a:spLocks noGrp="1"/>
          </p:cNvSpPr>
          <p:nvPr>
            <p:ph type="sldNum" sz="quarter" idx="10"/>
          </p:nvPr>
        </p:nvSpPr>
        <p:spPr/>
        <p:txBody>
          <a:bodyPr/>
          <a:lstStyle/>
          <a:p>
            <a:fld id="{B07A3AA4-E735-44C5-88C1-6B0F6288FC71}" type="slidenum">
              <a:rPr lang="en-US" smtClean="0"/>
              <a:pPr/>
              <a:t>11</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6AB67CF-0852-418A-BF8E-A6D3F67EC227}"/>
              </a:ext>
            </a:extLst>
          </p:cNvPr>
          <p:cNvSpPr/>
          <p:nvPr userDrawn="1"/>
        </p:nvSpPr>
        <p:spPr bwMode="auto">
          <a:xfrm>
            <a:off x="-1" y="19050"/>
            <a:ext cx="9144001" cy="6858000"/>
          </a:xfrm>
          <a:prstGeom prst="rect">
            <a:avLst/>
          </a:prstGeom>
          <a:solidFill>
            <a:schemeClr val="accent4">
              <a:lumMod val="1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CO"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AI_Hero_Short">
            <a:hlinkClick r:id="" action="ppaction://media"/>
            <a:extLst>
              <a:ext uri="{FF2B5EF4-FFF2-40B4-BE49-F238E27FC236}">
                <a16:creationId xmlns:a16="http://schemas.microsoft.com/office/drawing/2014/main" id="{9D8008AF-F4C2-4CDA-B385-5627CB8A046E}"/>
              </a:ext>
            </a:extLst>
          </p:cNvPr>
          <p:cNvPicPr>
            <a:picLocks noChangeAspect="1"/>
          </p:cNvPicPr>
          <p:nvPr userDrawn="1">
            <a:videoFile r:link="rId1"/>
            <p:extLst>
              <p:ext uri="{DAA4B4D4-6D71-4841-9C94-3DE7FCFB9230}">
                <p14:media xmlns:p14="http://schemas.microsoft.com/office/powerpoint/2010/main" r:embed="rId2">
                  <p14:trim st="21475" end="1919"/>
                </p14:media>
              </p:ext>
            </p:extLst>
          </p:nvPr>
        </p:nvPicPr>
        <p:blipFill rotWithShape="1">
          <a:blip r:embed="rId4"/>
          <a:srcRect l="57440" b="21283"/>
          <a:stretch>
            <a:fillRect/>
          </a:stretch>
        </p:blipFill>
        <p:spPr>
          <a:xfrm>
            <a:off x="-1358698" y="14804"/>
            <a:ext cx="12193727" cy="6858000"/>
          </a:xfrm>
          <a:prstGeom prst="rect">
            <a:avLst/>
          </a:prstGeom>
          <a:ln>
            <a:noFill/>
          </a:ln>
          <a:effectLst>
            <a:outerShdw blurRad="292100" dist="139700" dir="2700000" algn="tl" rotWithShape="0">
              <a:srgbClr val="333333">
                <a:alpha val="65000"/>
              </a:srgbClr>
            </a:outerShdw>
          </a:effectLst>
        </p:spPr>
      </p:pic>
      <p:pic>
        <p:nvPicPr>
          <p:cNvPr id="6" name="Picture 2">
            <a:extLst>
              <a:ext uri="{FF2B5EF4-FFF2-40B4-BE49-F238E27FC236}">
                <a16:creationId xmlns:a16="http://schemas.microsoft.com/office/drawing/2014/main" id="{AEF2F90E-5614-40F9-AECF-906B00AF3516}"/>
              </a:ext>
            </a:extLst>
          </p:cNvPr>
          <p:cNvPicPr>
            <a:picLocks noChangeAspect="1" noChangeArrowheads="1"/>
          </p:cNvPicPr>
          <p:nvPr userDrawn="1"/>
        </p:nvPicPr>
        <p:blipFill rotWithShape="1">
          <a:blip r:embed="rId5"/>
          <a:srcRect l="19753" r="30866" b="22622"/>
          <a:stretch/>
        </p:blipFill>
        <p:spPr bwMode="auto">
          <a:xfrm rot="5400000">
            <a:off x="115134" y="1987186"/>
            <a:ext cx="3515059" cy="31049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7" name="Grupo 6">
            <a:extLst>
              <a:ext uri="{FF2B5EF4-FFF2-40B4-BE49-F238E27FC236}">
                <a16:creationId xmlns:a16="http://schemas.microsoft.com/office/drawing/2014/main" id="{9C56D698-C4CC-491E-A608-06C1238CC0A0}"/>
              </a:ext>
            </a:extLst>
          </p:cNvPr>
          <p:cNvGrpSpPr/>
          <p:nvPr userDrawn="1"/>
        </p:nvGrpSpPr>
        <p:grpSpPr>
          <a:xfrm>
            <a:off x="3740683" y="2404168"/>
            <a:ext cx="5189413" cy="2730932"/>
            <a:chOff x="615276" y="-2654150"/>
            <a:chExt cx="3629256" cy="2761124"/>
          </a:xfrm>
        </p:grpSpPr>
        <p:sp>
          <p:nvSpPr>
            <p:cNvPr id="8" name="Rectángulo 7">
              <a:extLst>
                <a:ext uri="{FF2B5EF4-FFF2-40B4-BE49-F238E27FC236}">
                  <a16:creationId xmlns:a16="http://schemas.microsoft.com/office/drawing/2014/main" id="{63C98E57-05E9-4D72-AD9C-A229A463B1FD}"/>
                </a:ext>
              </a:extLst>
            </p:cNvPr>
            <p:cNvSpPr/>
            <p:nvPr/>
          </p:nvSpPr>
          <p:spPr>
            <a:xfrm>
              <a:off x="1864981" y="-368637"/>
              <a:ext cx="1636309" cy="358650"/>
            </a:xfrm>
            <a:prstGeom prst="rect">
              <a:avLst/>
            </a:prstGeom>
          </p:spPr>
          <p:txBody>
            <a:bodyPr wrap="none">
              <a:spAutoFit/>
            </a:bodyPr>
            <a:lstStyle/>
            <a:p>
              <a:r>
                <a:rPr lang="es-MX" sz="1800" b="1" dirty="0" err="1">
                  <a:solidFill>
                    <a:schemeClr val="bg1"/>
                  </a:solidFill>
                  <a:effectLst>
                    <a:outerShdw blurRad="38100" dist="38100" dir="2700000" algn="tl">
                      <a:srgbClr val="000000">
                        <a:alpha val="43137"/>
                      </a:srgbClr>
                    </a:outerShdw>
                  </a:effectLst>
                </a:rPr>
                <a:t>Github</a:t>
              </a:r>
              <a:r>
                <a:rPr lang="es-MX" sz="1800" b="1" dirty="0">
                  <a:solidFill>
                    <a:schemeClr val="bg1"/>
                  </a:solidFill>
                  <a:effectLst>
                    <a:outerShdw blurRad="38100" dist="38100" dir="2700000" algn="tl">
                      <a:srgbClr val="000000">
                        <a:alpha val="43137"/>
                      </a:srgbClr>
                    </a:outerShdw>
                  </a:effectLst>
                </a:rPr>
                <a:t> </a:t>
              </a:r>
              <a:r>
                <a:rPr lang="es-MX" sz="1800" b="1" dirty="0" err="1">
                  <a:solidFill>
                    <a:schemeClr val="bg1"/>
                  </a:solidFill>
                  <a:effectLst>
                    <a:outerShdw blurRad="38100" dist="38100" dir="2700000" algn="tl">
                      <a:srgbClr val="000000">
                        <a:alpha val="43137"/>
                      </a:srgbClr>
                    </a:outerShdw>
                  </a:effectLst>
                </a:rPr>
                <a:t>serandvaraco</a:t>
              </a:r>
              <a:endParaRPr lang="es-MX" sz="1800" b="1" dirty="0">
                <a:solidFill>
                  <a:schemeClr val="bg1"/>
                </a:solidFill>
                <a:effectLst>
                  <a:outerShdw blurRad="38100" dist="38100" dir="2700000" algn="tl">
                    <a:srgbClr val="000000">
                      <a:alpha val="43137"/>
                    </a:srgbClr>
                  </a:outerShdw>
                </a:effectLst>
              </a:endParaRPr>
            </a:p>
          </p:txBody>
        </p:sp>
        <p:sp>
          <p:nvSpPr>
            <p:cNvPr id="9" name="Text Placeholder 4">
              <a:extLst>
                <a:ext uri="{FF2B5EF4-FFF2-40B4-BE49-F238E27FC236}">
                  <a16:creationId xmlns:a16="http://schemas.microsoft.com/office/drawing/2014/main" id="{436FF35D-FE6F-4621-A409-C14EC1B3022E}"/>
                </a:ext>
              </a:extLst>
            </p:cNvPr>
            <p:cNvSpPr txBox="1">
              <a:spLocks/>
            </p:cNvSpPr>
            <p:nvPr/>
          </p:nvSpPr>
          <p:spPr>
            <a:xfrm>
              <a:off x="615276" y="-2654150"/>
              <a:ext cx="3602628" cy="42022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sz="1400" b="1" dirty="0">
                  <a:solidFill>
                    <a:schemeClr val="bg1"/>
                  </a:solidFill>
                  <a:effectLst>
                    <a:outerShdw blurRad="38100" dist="38100" dir="2700000" algn="tl">
                      <a:srgbClr val="000000">
                        <a:alpha val="43137"/>
                      </a:srgbClr>
                    </a:outerShdw>
                  </a:effectLst>
                  <a:latin typeface="+mn-lt"/>
                </a:rPr>
                <a:t>arquitecto de software y consultor de aplicaciones informáticas basadas en Cloud</a:t>
              </a:r>
              <a:endParaRPr lang="en-US" sz="1400" b="1" dirty="0">
                <a:solidFill>
                  <a:schemeClr val="bg1"/>
                </a:solidFill>
                <a:effectLst>
                  <a:outerShdw blurRad="38100" dist="38100" dir="2700000" algn="tl">
                    <a:srgbClr val="000000">
                      <a:alpha val="43137"/>
                    </a:srgbClr>
                  </a:outerShdw>
                </a:effectLst>
                <a:latin typeface="+mn-lt"/>
              </a:endParaRPr>
            </a:p>
          </p:txBody>
        </p:sp>
        <p:pic>
          <p:nvPicPr>
            <p:cNvPr id="10" name="Picture 2" descr="Full_logo_white">
              <a:extLst>
                <a:ext uri="{FF2B5EF4-FFF2-40B4-BE49-F238E27FC236}">
                  <a16:creationId xmlns:a16="http://schemas.microsoft.com/office/drawing/2014/main" id="{E343700F-1FD4-4F38-9344-291B971C7FE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6528" t="-9076" b="-1"/>
            <a:stretch/>
          </p:blipFill>
          <p:spPr bwMode="auto">
            <a:xfrm>
              <a:off x="1127825" y="-990783"/>
              <a:ext cx="370098" cy="3181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F0179B4D-3EEE-457F-BDE3-AD538B16DEC9}"/>
                </a:ext>
              </a:extLst>
            </p:cNvPr>
            <p:cNvSpPr txBox="1">
              <a:spLocks/>
            </p:cNvSpPr>
            <p:nvPr/>
          </p:nvSpPr>
          <p:spPr>
            <a:xfrm>
              <a:off x="625554" y="-1785203"/>
              <a:ext cx="3618978" cy="6263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MX" sz="1600" b="1" dirty="0">
                  <a:solidFill>
                    <a:schemeClr val="bg1"/>
                  </a:solidFill>
                  <a:effectLst>
                    <a:outerShdw blurRad="38100" dist="38100" dir="2700000" algn="tl">
                      <a:srgbClr val="000000">
                        <a:alpha val="43137"/>
                      </a:srgbClr>
                    </a:outerShdw>
                  </a:effectLst>
                  <a:latin typeface="+mn-lt"/>
                </a:rPr>
                <a:t>Microsoft </a:t>
              </a:r>
              <a:r>
                <a:rPr lang="es-CO" sz="1600" b="1" dirty="0">
                  <a:solidFill>
                    <a:schemeClr val="bg1"/>
                  </a:solidFill>
                  <a:effectLst>
                    <a:outerShdw blurRad="38100" dist="38100" dir="2700000" algn="tl">
                      <a:srgbClr val="000000">
                        <a:alpha val="43137"/>
                      </a:srgbClr>
                    </a:outerShdw>
                  </a:effectLst>
                  <a:latin typeface="+mn-lt"/>
                </a:rPr>
                <a:t>Azure </a:t>
              </a:r>
              <a:r>
                <a:rPr lang="es-CO" sz="1600" b="1" dirty="0" err="1">
                  <a:solidFill>
                    <a:schemeClr val="bg1"/>
                  </a:solidFill>
                  <a:effectLst>
                    <a:outerShdw blurRad="38100" dist="38100" dir="2700000" algn="tl">
                      <a:srgbClr val="000000">
                        <a:alpha val="43137"/>
                      </a:srgbClr>
                    </a:outerShdw>
                  </a:effectLst>
                  <a:latin typeface="+mn-lt"/>
                </a:rPr>
                <a:t>Architect</a:t>
              </a:r>
              <a:endParaRPr lang="es-CO" sz="1600" b="1" dirty="0">
                <a:solidFill>
                  <a:schemeClr val="bg1"/>
                </a:solidFill>
                <a:effectLst>
                  <a:outerShdw blurRad="38100" dist="38100" dir="2700000" algn="tl">
                    <a:srgbClr val="000000">
                      <a:alpha val="43137"/>
                    </a:srgbClr>
                  </a:outerShdw>
                </a:effectLst>
                <a:latin typeface="+mn-lt"/>
              </a:endParaRPr>
            </a:p>
            <a:p>
              <a:pPr marL="0" indent="0" algn="ctr">
                <a:buNone/>
              </a:pPr>
              <a:r>
                <a:rPr lang="es-CO" sz="1600" b="1" dirty="0">
                  <a:solidFill>
                    <a:schemeClr val="bg1"/>
                  </a:solidFill>
                  <a:effectLst>
                    <a:outerShdw blurRad="38100" dist="38100" dir="2700000" algn="tl">
                      <a:srgbClr val="000000">
                        <a:alpha val="43137"/>
                      </a:srgbClr>
                    </a:outerShdw>
                  </a:effectLst>
                  <a:latin typeface="+mn-lt"/>
                </a:rPr>
                <a:t>Blog:  unespacioparanet.com</a:t>
              </a:r>
              <a:endParaRPr lang="en-US" sz="1600" b="1" dirty="0">
                <a:solidFill>
                  <a:schemeClr val="bg1"/>
                </a:solidFill>
                <a:effectLst>
                  <a:outerShdw blurRad="38100" dist="38100" dir="2700000" algn="tl">
                    <a:srgbClr val="000000">
                      <a:alpha val="43137"/>
                    </a:srgbClr>
                  </a:outerShdw>
                </a:effectLst>
                <a:latin typeface="+mn-lt"/>
              </a:endParaRPr>
            </a:p>
          </p:txBody>
        </p:sp>
        <p:sp>
          <p:nvSpPr>
            <p:cNvPr id="12" name="Text Placeholder 4">
              <a:extLst>
                <a:ext uri="{FF2B5EF4-FFF2-40B4-BE49-F238E27FC236}">
                  <a16:creationId xmlns:a16="http://schemas.microsoft.com/office/drawing/2014/main" id="{CD4586E7-0269-4465-8F46-91F89DEB0DBB}"/>
                </a:ext>
              </a:extLst>
            </p:cNvPr>
            <p:cNvSpPr txBox="1">
              <a:spLocks/>
            </p:cNvSpPr>
            <p:nvPr/>
          </p:nvSpPr>
          <p:spPr>
            <a:xfrm>
              <a:off x="1833790" y="-980255"/>
              <a:ext cx="2353743" cy="3372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2000" b="1" dirty="0">
                  <a:solidFill>
                    <a:schemeClr val="bg1"/>
                  </a:solidFill>
                  <a:effectLst>
                    <a:outerShdw blurRad="38100" dist="38100" dir="2700000" algn="tl">
                      <a:srgbClr val="000000">
                        <a:alpha val="43137"/>
                      </a:srgbClr>
                    </a:outerShdw>
                  </a:effectLst>
                  <a:latin typeface="+mn-lt"/>
                </a:rPr>
                <a:t>@</a:t>
              </a:r>
              <a:r>
                <a:rPr lang="es-CO" sz="2000" b="1" dirty="0" err="1">
                  <a:solidFill>
                    <a:schemeClr val="bg1"/>
                  </a:solidFill>
                  <a:effectLst>
                    <a:outerShdw blurRad="38100" dist="38100" dir="2700000" algn="tl">
                      <a:srgbClr val="000000">
                        <a:alpha val="43137"/>
                      </a:srgbClr>
                    </a:outerShdw>
                  </a:effectLst>
                  <a:latin typeface="+mn-lt"/>
                </a:rPr>
                <a:t>serandvaraco</a:t>
              </a:r>
              <a:endParaRPr lang="en-US" sz="2000" b="1" dirty="0">
                <a:solidFill>
                  <a:schemeClr val="bg1"/>
                </a:solidFill>
                <a:effectLst>
                  <a:outerShdw blurRad="38100" dist="38100" dir="2700000" algn="tl">
                    <a:srgbClr val="000000">
                      <a:alpha val="43137"/>
                    </a:srgbClr>
                  </a:outerShdw>
                </a:effectLst>
                <a:latin typeface="+mn-lt"/>
              </a:endParaRPr>
            </a:p>
            <a:p>
              <a:endParaRPr lang="en-US" sz="2000" b="1" dirty="0">
                <a:solidFill>
                  <a:schemeClr val="bg1"/>
                </a:solidFill>
                <a:effectLst>
                  <a:outerShdw blurRad="38100" dist="38100" dir="2700000" algn="tl">
                    <a:srgbClr val="000000">
                      <a:alpha val="43137"/>
                    </a:srgbClr>
                  </a:outerShdw>
                </a:effectLst>
                <a:latin typeface="+mn-lt"/>
              </a:endParaRPr>
            </a:p>
          </p:txBody>
        </p:sp>
        <p:pic>
          <p:nvPicPr>
            <p:cNvPr id="13" name="Picture 6" descr="Resultado de imagen para github">
              <a:extLst>
                <a:ext uri="{FF2B5EF4-FFF2-40B4-BE49-F238E27FC236}">
                  <a16:creationId xmlns:a16="http://schemas.microsoft.com/office/drawing/2014/main" id="{83879C2D-473A-4046-99F0-34710D7776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8519" y="-485599"/>
              <a:ext cx="592573" cy="59257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Conector recto 13">
            <a:extLst>
              <a:ext uri="{FF2B5EF4-FFF2-40B4-BE49-F238E27FC236}">
                <a16:creationId xmlns:a16="http://schemas.microsoft.com/office/drawing/2014/main" id="{EFB61F9A-3FC4-41D4-AC54-802FE235629D}"/>
              </a:ext>
            </a:extLst>
          </p:cNvPr>
          <p:cNvCxnSpPr>
            <a:cxnSpLocks/>
          </p:cNvCxnSpPr>
          <p:nvPr userDrawn="1"/>
        </p:nvCxnSpPr>
        <p:spPr>
          <a:xfrm>
            <a:off x="3740683" y="1590436"/>
            <a:ext cx="0" cy="3706737"/>
          </a:xfrm>
          <a:prstGeom prst="line">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CuadroTexto 14">
            <a:extLst>
              <a:ext uri="{FF2B5EF4-FFF2-40B4-BE49-F238E27FC236}">
                <a16:creationId xmlns:a16="http://schemas.microsoft.com/office/drawing/2014/main" id="{B51B63AB-55DD-48C6-9B54-DE94AC100067}"/>
              </a:ext>
            </a:extLst>
          </p:cNvPr>
          <p:cNvSpPr txBox="1"/>
          <p:nvPr userDrawn="1"/>
        </p:nvSpPr>
        <p:spPr>
          <a:xfrm>
            <a:off x="2743200" y="1744013"/>
            <a:ext cx="6705585" cy="544765"/>
          </a:xfrm>
          <a:prstGeom prst="rect">
            <a:avLst/>
          </a:prstGeom>
          <a:noFill/>
        </p:spPr>
        <p:txBody>
          <a:bodyPr wrap="square" lIns="182880" tIns="146304" rIns="182880" bIns="146304" rtlCol="0">
            <a:spAutoFit/>
          </a:bodyPr>
          <a:lstStyle/>
          <a:p>
            <a:pPr algn="ctr">
              <a:lnSpc>
                <a:spcPct val="90000"/>
              </a:lnSpc>
              <a:spcAft>
                <a:spcPts val="600"/>
              </a:spcAft>
            </a:pPr>
            <a:r>
              <a:rPr lang="es-CO" sz="1800" b="1" dirty="0">
                <a:solidFill>
                  <a:schemeClr val="bg1"/>
                </a:solidFill>
                <a:effectLst>
                  <a:outerShdw blurRad="38100" dist="38100" dir="2700000" algn="tl">
                    <a:srgbClr val="000000">
                      <a:alpha val="43137"/>
                    </a:srgbClr>
                  </a:outerShdw>
                </a:effectLst>
                <a:latin typeface="+mj-lt"/>
              </a:rPr>
              <a:t>Sergio Andrés Vargas Acosta</a:t>
            </a:r>
          </a:p>
        </p:txBody>
      </p:sp>
    </p:spTree>
    <p:extLst>
      <p:ext uri="{BB962C8B-B14F-4D97-AF65-F5344CB8AC3E}">
        <p14:creationId xmlns:p14="http://schemas.microsoft.com/office/powerpoint/2010/main" val="98275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89CBD0A-9AE6-4478-99A9-BC227321828D}" type="datetimeFigureOut">
              <a:rPr lang="en-US" smtClean="0"/>
              <a:pPr/>
              <a:t>5/1/2018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5545C1C-EBEE-47F5-BA95-754C7970A263}" type="slidenum">
              <a:rPr lang="en-US" smtClean="0"/>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171615"/>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41169" y="470067"/>
            <a:ext cx="1056059" cy="300619"/>
          </a:xfrm>
          <a:prstGeom prst="rect">
            <a:avLst/>
          </a:prstGeom>
        </p:spPr>
      </p:pic>
    </p:spTree>
    <p:extLst>
      <p:ext uri="{BB962C8B-B14F-4D97-AF65-F5344CB8AC3E}">
        <p14:creationId xmlns:p14="http://schemas.microsoft.com/office/powerpoint/2010/main" val="1938665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01930" y="2077800"/>
            <a:ext cx="470623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2" y="6119147"/>
            <a:ext cx="940033"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41169" y="481158"/>
            <a:ext cx="1056059" cy="300619"/>
          </a:xfrm>
          <a:prstGeom prst="rect">
            <a:avLst/>
          </a:prstGeom>
        </p:spPr>
      </p:pic>
      <p:sp>
        <p:nvSpPr>
          <p:cNvPr id="12" name="Freeform 11"/>
          <p:cNvSpPr>
            <a:spLocks noEditPoints="1"/>
          </p:cNvSpPr>
          <p:nvPr userDrawn="1"/>
        </p:nvSpPr>
        <p:spPr bwMode="black">
          <a:xfrm>
            <a:off x="1571661" y="2425049"/>
            <a:ext cx="6000677"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67232" tIns="33616" rIns="67232" bIns="33616" numCol="1" anchor="t" anchorCtr="0" compatLnSpc="1">
            <a:prstTxWarp prst="textNoShape">
              <a:avLst/>
            </a:prstTxWarp>
          </a:bodyPr>
          <a:lstStyle/>
          <a:p>
            <a:endParaRPr lang="en-US" sz="1324"/>
          </a:p>
        </p:txBody>
      </p:sp>
    </p:spTree>
    <p:extLst>
      <p:ext uri="{BB962C8B-B14F-4D97-AF65-F5344CB8AC3E}">
        <p14:creationId xmlns:p14="http://schemas.microsoft.com/office/powerpoint/2010/main" val="57708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6119147"/>
            <a:ext cx="940033" cy="268786"/>
          </a:xfrm>
          <a:prstGeom prst="rect">
            <a:avLst/>
          </a:prstGeom>
        </p:spPr>
      </p:pic>
      <p:sp>
        <p:nvSpPr>
          <p:cNvPr id="18" name="Title 1"/>
          <p:cNvSpPr>
            <a:spLocks noGrp="1"/>
          </p:cNvSpPr>
          <p:nvPr>
            <p:ph type="title" hasCustomPrompt="1"/>
          </p:nvPr>
        </p:nvSpPr>
        <p:spPr>
          <a:xfrm>
            <a:off x="201976" y="2084187"/>
            <a:ext cx="7395458" cy="1793090"/>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3878574"/>
            <a:ext cx="7395458"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481158"/>
            <a:ext cx="1066077" cy="300619"/>
          </a:xfrm>
          <a:prstGeom prst="rect">
            <a:avLst/>
          </a:prstGeom>
        </p:spPr>
      </p:pic>
      <p:sp>
        <p:nvSpPr>
          <p:cNvPr id="7" name="Text Placeholder 2"/>
          <p:cNvSpPr>
            <a:spLocks noGrp="1"/>
          </p:cNvSpPr>
          <p:nvPr>
            <p:ph type="body" sz="quarter" idx="13" hasCustomPrompt="1"/>
          </p:nvPr>
        </p:nvSpPr>
        <p:spPr>
          <a:xfrm>
            <a:off x="6252797" y="301617"/>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
        <p:nvSpPr>
          <p:cNvPr id="2" name="TextBox 1"/>
          <p:cNvSpPr txBox="1"/>
          <p:nvPr userDrawn="1"/>
        </p:nvSpPr>
        <p:spPr>
          <a:xfrm>
            <a:off x="212481" y="5954048"/>
            <a:ext cx="1392054"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9157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6119147"/>
            <a:ext cx="940033" cy="268786"/>
          </a:xfrm>
          <a:prstGeom prst="rect">
            <a:avLst/>
          </a:prstGeom>
        </p:spPr>
      </p:pic>
      <p:sp>
        <p:nvSpPr>
          <p:cNvPr id="18" name="Title 1"/>
          <p:cNvSpPr>
            <a:spLocks noGrp="1"/>
          </p:cNvSpPr>
          <p:nvPr>
            <p:ph type="title" hasCustomPrompt="1"/>
          </p:nvPr>
        </p:nvSpPr>
        <p:spPr>
          <a:xfrm>
            <a:off x="201976" y="2084187"/>
            <a:ext cx="7395458" cy="1793090"/>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3878574"/>
            <a:ext cx="7395458"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6252797" y="301617"/>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
        <p:nvSpPr>
          <p:cNvPr id="8" name="Freeform 7"/>
          <p:cNvSpPr>
            <a:spLocks noChangeAspect="1" noEditPoints="1"/>
          </p:cNvSpPr>
          <p:nvPr userDrawn="1"/>
        </p:nvSpPr>
        <p:spPr bwMode="black">
          <a:xfrm>
            <a:off x="336159" y="481157"/>
            <a:ext cx="910987"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9" name="TextBox 8"/>
          <p:cNvSpPr txBox="1"/>
          <p:nvPr userDrawn="1"/>
        </p:nvSpPr>
        <p:spPr>
          <a:xfrm>
            <a:off x="212481" y="5954048"/>
            <a:ext cx="1392054"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75913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1189177"/>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64945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1189177"/>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0504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2514600"/>
            <a:ext cx="9144000" cy="2514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3875" y="1500426"/>
            <a:ext cx="7477125" cy="861774"/>
          </a:xfrm>
          <a:prstGeom prst="rect">
            <a:avLst/>
          </a:prstGeom>
          <a:noFill/>
        </p:spPr>
        <p:txBody>
          <a:bodyPr wrap="square" rtlCol="0">
            <a:spAutoFit/>
          </a:bodyPr>
          <a:lstStyle/>
          <a:p>
            <a:r>
              <a:rPr lang="en-US" sz="4800" dirty="0">
                <a:solidFill>
                  <a:schemeClr val="tx1">
                    <a:lumMod val="65000"/>
                    <a:lumOff val="35000"/>
                  </a:schemeClr>
                </a:solidFill>
                <a:latin typeface="Segoe UI Light" pitchFamily="34" charset="0"/>
                <a:ea typeface="Segoe UI" pitchFamily="34" charset="0"/>
                <a:cs typeface="Segoe UI" pitchFamily="34" charset="0"/>
              </a:rPr>
              <a:t>Microsoft</a:t>
            </a:r>
            <a:r>
              <a:rPr lang="en-US" baseline="100000" dirty="0">
                <a:solidFill>
                  <a:schemeClr val="tx1">
                    <a:lumMod val="65000"/>
                    <a:lumOff val="35000"/>
                  </a:schemeClr>
                </a:solidFill>
                <a:latin typeface="Segoe UI Light" pitchFamily="34" charset="0"/>
                <a:ea typeface="Segoe UI" pitchFamily="34" charset="0"/>
                <a:cs typeface="Segoe UI" pitchFamily="34" charset="0"/>
              </a:rPr>
              <a:t>®</a:t>
            </a:r>
            <a:r>
              <a:rPr lang="en-US" sz="4400" dirty="0">
                <a:solidFill>
                  <a:schemeClr val="tx1">
                    <a:lumMod val="65000"/>
                    <a:lumOff val="35000"/>
                  </a:schemeClr>
                </a:solidFill>
                <a:latin typeface="Segoe UI Light" pitchFamily="34" charset="0"/>
                <a:ea typeface="Segoe UI" pitchFamily="34" charset="0"/>
                <a:cs typeface="Segoe UI" pitchFamily="34" charset="0"/>
              </a:rPr>
              <a:t> </a:t>
            </a:r>
            <a:r>
              <a:rPr lang="en-US" sz="4800" dirty="0">
                <a:solidFill>
                  <a:schemeClr val="tx1">
                    <a:lumMod val="65000"/>
                    <a:lumOff val="35000"/>
                  </a:schemeClr>
                </a:solidFill>
                <a:latin typeface="Segoe UI Light" pitchFamily="34" charset="0"/>
                <a:ea typeface="Segoe UI" pitchFamily="34" charset="0"/>
                <a:cs typeface="Segoe UI" pitchFamily="34" charset="0"/>
              </a:rPr>
              <a:t>Official Course</a:t>
            </a:r>
          </a:p>
        </p:txBody>
      </p:sp>
      <p:pic>
        <p:nvPicPr>
          <p:cNvPr id="7" name="Picture 6"/>
          <p:cNvPicPr>
            <a:picLocks noChangeAspect="1"/>
          </p:cNvPicPr>
          <p:nvPr/>
        </p:nvPicPr>
        <p:blipFill>
          <a:blip r:embed="rId2" cstate="print">
            <a:duotone>
              <a:prstClr val="black"/>
              <a:schemeClr val="tx1">
                <a:lumMod val="85000"/>
                <a:lumOff val="15000"/>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7315200" y="6248400"/>
            <a:ext cx="1413823" cy="230205"/>
          </a:xfrm>
          <a:prstGeom prst="rect">
            <a:avLst/>
          </a:prstGeom>
        </p:spPr>
      </p:pic>
      <p:pic>
        <p:nvPicPr>
          <p:cNvPr id="10" name="Picture 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 y="2514600"/>
            <a:ext cx="3063240" cy="2514600"/>
          </a:xfrm>
          <a:prstGeom prst="rect">
            <a:avLst/>
          </a:prstGeom>
        </p:spPr>
      </p:pic>
      <p:sp>
        <p:nvSpPr>
          <p:cNvPr id="726019" name="Rectangle 3"/>
          <p:cNvSpPr>
            <a:spLocks noGrp="1" noChangeArrowheads="1"/>
          </p:cNvSpPr>
          <p:nvPr>
            <p:ph type="ctrTitle" sz="quarter" hasCustomPrompt="1"/>
          </p:nvPr>
        </p:nvSpPr>
        <p:spPr>
          <a:xfrm>
            <a:off x="3106782" y="2774735"/>
            <a:ext cx="5732417" cy="1129607"/>
          </a:xfrm>
          <a:ln algn="ctr"/>
        </p:spPr>
        <p:txBody>
          <a:bodyPr wrap="square" tIns="0" rIns="0" bIns="0">
            <a:spAutoFit/>
          </a:bodyPr>
          <a:lstStyle>
            <a:lvl1pPr algn="l">
              <a:spcBef>
                <a:spcPct val="60000"/>
              </a:spcBef>
              <a:buClr>
                <a:schemeClr val="hlink"/>
              </a:buClr>
              <a:buSzPct val="90000"/>
              <a:buFontTx/>
              <a:buNone/>
              <a:defRPr sz="8400" baseline="0">
                <a:solidFill>
                  <a:schemeClr val="bg1"/>
                </a:solidFill>
                <a:latin typeface="Segoe Light"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121297" y="3925328"/>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88764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7123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41391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78893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6"/>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0319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6"/>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1318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4836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809838" y="2906011"/>
            <a:ext cx="7526061"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801367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186356"/>
            <a:ext cx="6723186" cy="917880"/>
          </a:xfrm>
          <a:noFill/>
        </p:spPr>
        <p:txBody>
          <a:bodyPr wrap="square" tIns="91440" bIns="91440" anchor="t" anchorCtr="0">
            <a:spAutoFit/>
          </a:bodyPr>
          <a:lstStyle>
            <a:lvl1pPr>
              <a:defRPr sz="5294" spc="-74"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6723185" cy="621324"/>
          </a:xfrm>
          <a:noFill/>
        </p:spPr>
        <p:txBody>
          <a:bodyPr wrap="square" lIns="182880" tIns="146304" rIns="182880" bIns="146304">
            <a:spAutoFit/>
          </a:bodyPr>
          <a:lstStyle>
            <a:lvl1pPr marL="0" indent="0">
              <a:spcBef>
                <a:spcPts val="0"/>
              </a:spcBef>
              <a:buNone/>
              <a:defRPr sz="2353"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4457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6"/>
            <a:ext cx="6723185"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29950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2484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07846219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217195"/>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dpi="0" rotWithShape="1">
            <a:blip r:embed="rId2"/>
            <a:srcRect/>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908638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859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216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0065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171615"/>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41169" y="470067"/>
            <a:ext cx="1056059" cy="300619"/>
          </a:xfrm>
          <a:prstGeom prst="rect">
            <a:avLst/>
          </a:prstGeom>
        </p:spPr>
      </p:pic>
    </p:spTree>
    <p:extLst>
      <p:ext uri="{BB962C8B-B14F-4D97-AF65-F5344CB8AC3E}">
        <p14:creationId xmlns:p14="http://schemas.microsoft.com/office/powerpoint/2010/main" val="541852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28196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75"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9278182" y="8221"/>
            <a:ext cx="724700" cy="5646179"/>
            <a:chOff x="12618967" y="8385"/>
            <a:chExt cx="985642" cy="5758580"/>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647" fontAlgn="base">
                  <a:lnSpc>
                    <a:spcPct val="100000"/>
                  </a:lnSpc>
                  <a:spcBef>
                    <a:spcPct val="0"/>
                  </a:spcBef>
                  <a:spcAft>
                    <a:spcPct val="0"/>
                  </a:spcAft>
                </a:pPr>
                <a:r>
                  <a:rPr lang="en-US" sz="368" dirty="0">
                    <a:gradFill>
                      <a:gsLst>
                        <a:gs pos="7965">
                          <a:srgbClr val="000000"/>
                        </a:gs>
                        <a:gs pos="28319">
                          <a:srgbClr val="000000"/>
                        </a:gs>
                      </a:gsLst>
                      <a:lin ang="5400000" scaled="0"/>
                    </a:gradFill>
                    <a:ea typeface="Segoe UI" pitchFamily="34" charset="0"/>
                    <a:cs typeface="Segoe UI" pitchFamily="34" charset="0"/>
                  </a:rPr>
                  <a:t>R:</a:t>
                </a:r>
                <a:r>
                  <a:rPr lang="en-US" sz="368"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368"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647" fontAlgn="base">
                  <a:lnSpc>
                    <a:spcPct val="100000"/>
                  </a:lnSpc>
                  <a:spcBef>
                    <a:spcPct val="0"/>
                  </a:spcBef>
                  <a:spcAft>
                    <a:spcPct val="0"/>
                  </a:spcAft>
                </a:pPr>
                <a:r>
                  <a:rPr lang="en-US" sz="368" dirty="0">
                    <a:gradFill>
                      <a:gsLst>
                        <a:gs pos="92035">
                          <a:srgbClr val="505050"/>
                        </a:gs>
                        <a:gs pos="27000">
                          <a:srgbClr val="505050"/>
                        </a:gs>
                      </a:gsLst>
                      <a:lin ang="5400000" scaled="0"/>
                    </a:gradFill>
                    <a:ea typeface="Segoe UI" pitchFamily="34" charset="0"/>
                    <a:cs typeface="Segoe UI" pitchFamily="34" charset="0"/>
                  </a:rPr>
                  <a:t>R:</a:t>
                </a:r>
                <a:r>
                  <a:rPr lang="en-US" sz="368"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368"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64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0 G:32 B:80</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68564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70378" y="226928"/>
              <a:ext cx="678817"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2055690" y="4197341"/>
              <a:ext cx="2029256"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Secondary colors (use only when</a:t>
              </a:r>
              <a:r>
                <a:rPr lang="en-US" sz="735" baseline="0" dirty="0">
                  <a:gradFill>
                    <a:gsLst>
                      <a:gs pos="2917">
                        <a:schemeClr val="tx1"/>
                      </a:gs>
                      <a:gs pos="30000">
                        <a:schemeClr val="tx1"/>
                      </a:gs>
                    </a:gsLst>
                    <a:lin ang="5400000" scaled="0"/>
                  </a:gradFill>
                </a:rPr>
                <a:t> necessary)</a:t>
              </a:r>
              <a:endParaRPr lang="en-US" sz="735"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0634450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390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8279d4b5-f900-405a-96c0-af29024ca64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Azure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5609" y="1774631"/>
            <a:ext cx="2802826" cy="2265617"/>
          </a:xfrm>
          <a:prstGeom prst="rect">
            <a:avLst/>
          </a:prstGeom>
        </p:spPr>
      </p:pic>
      <p:sp>
        <p:nvSpPr>
          <p:cNvPr id="5"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What Is Microsoft Azure?</a:t>
            </a:r>
          </a:p>
          <a:p>
            <a:pPr lvl="1"/>
            <a:r>
              <a:rPr lang="en-US" dirty="0"/>
              <a:t>Web Sites</a:t>
            </a:r>
          </a:p>
          <a:p>
            <a:pPr lvl="1"/>
            <a:r>
              <a:rPr lang="en-US" dirty="0"/>
              <a:t>Web Services</a:t>
            </a:r>
          </a:p>
          <a:p>
            <a:pPr lvl="1"/>
            <a:r>
              <a:rPr lang="en-US" dirty="0"/>
              <a:t>SQL Database</a:t>
            </a:r>
          </a:p>
          <a:p>
            <a:pPr lvl="1"/>
            <a:r>
              <a:rPr lang="en-US" dirty="0"/>
              <a:t>Virtual Servers</a:t>
            </a:r>
          </a:p>
          <a:p>
            <a:pPr lvl="1"/>
            <a:r>
              <a:rPr lang="en-US" dirty="0"/>
              <a:t>Mobile Services</a:t>
            </a:r>
          </a:p>
          <a:p>
            <a:pPr lvl="1"/>
            <a:r>
              <a:rPr lang="en-US" dirty="0"/>
              <a:t>Media Storage</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892" y="2559790"/>
            <a:ext cx="710130" cy="12593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9557" y="2738994"/>
            <a:ext cx="710130" cy="125934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2885" y="2918198"/>
            <a:ext cx="710130" cy="12593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5519e9d4-6aca-488a-83ff-34891af5888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 2: Overview of ASP.NET 4.5</a:t>
            </a:r>
          </a:p>
        </p:txBody>
      </p:sp>
      <p:sp>
        <p:nvSpPr>
          <p:cNvPr id="3" name="Text Placeholder 2"/>
          <p:cNvSpPr>
            <a:spLocks noGrp="1"/>
          </p:cNvSpPr>
          <p:nvPr>
            <p:ph type="body" idx="1"/>
          </p:nvPr>
        </p:nvSpPr>
        <p:spPr/>
        <p:txBody>
          <a:bodyPr/>
          <a:lstStyle/>
          <a:p>
            <a:r>
              <a:rPr lang="en-US"/>
              <a:t>Web Pages Applications
Web Forms Applications
MVC Applications
Discussion: ASP.NET Application Scenarios
Shared ASP.NET Features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cbaf14bf-b870-475b-b06d-496e8f8413a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Pages Applications</a:t>
            </a:r>
          </a:p>
        </p:txBody>
      </p:sp>
      <p:sp>
        <p:nvSpPr>
          <p:cNvPr id="4" name="Content Placeholder 2"/>
          <p:cNvSpPr>
            <a:spLocks noGrp="1"/>
          </p:cNvSpPr>
          <p:nvPr/>
        </p:nvSpPr>
        <p:spPr bwMode="auto">
          <a:xfrm>
            <a:off x="458788" y="1021215"/>
            <a:ext cx="8119156" cy="17350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Web Matrix or Visual Studio</a:t>
            </a:r>
          </a:p>
          <a:p>
            <a:r>
              <a:rPr lang="en-US" dirty="0"/>
              <a:t>Code in .CSHTML files</a:t>
            </a:r>
          </a:p>
          <a:p>
            <a:r>
              <a:rPr lang="en-US" dirty="0"/>
              <a:t>Precise Control of HTML</a:t>
            </a:r>
          </a:p>
        </p:txBody>
      </p:sp>
      <p:sp>
        <p:nvSpPr>
          <p:cNvPr id="5" name="Rectangle 4"/>
          <p:cNvSpPr>
            <a:spLocks noChangeArrowheads="1"/>
          </p:cNvSpPr>
          <p:nvPr/>
        </p:nvSpPr>
        <p:spPr bwMode="auto">
          <a:xfrm>
            <a:off x="809898" y="2756263"/>
            <a:ext cx="7768046" cy="3416320"/>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&lt;h2&gt;Special Offers&lt;/h2&gt;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&lt;p&gt;Get the best possible value on </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Northwind</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specialty </a:t>
            </a:r>
          </a:p>
          <a:p>
            <a:pPr marL="0" marR="0" lvl="0" indent="0" algn="l" defTabSz="914400" rtl="0" eaLnBrk="0" fontAlgn="base" latinLnBrk="0" hangingPunct="0">
              <a:lnSpc>
                <a:spcPct val="100000"/>
              </a:lnSpc>
              <a:spcBef>
                <a:spcPct val="0"/>
              </a:spcBef>
              <a:spcAft>
                <a:spcPct val="0"/>
              </a:spcAft>
              <a:buClrTx/>
              <a:buSzTx/>
              <a:buFontTx/>
              <a:buNone/>
              <a:tabLst/>
            </a:pPr>
            <a:r>
              <a:rPr lang="en-US" b="0" dirty="0">
                <a:solidFill>
                  <a:schemeClr val="tx1"/>
                </a:solidFill>
                <a:latin typeface="Consolas" panose="020B0609020204030204" pitchFamily="49" charset="0"/>
                <a:cs typeface="Consolas" panose="020B0609020204030204" pitchFamily="49" charset="0"/>
              </a:rPr>
              <a:t>   </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foods by taking advantage of these offers:&lt;/p&gt;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foreach</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var</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item in offers) { </a:t>
            </a:r>
          </a:p>
          <a:p>
            <a:pPr marL="0" marR="0" lvl="0" indent="0" algn="l" defTabSz="914400" rtl="0" eaLnBrk="0" fontAlgn="base" latinLnBrk="0" hangingPunct="0">
              <a:lnSpc>
                <a:spcPct val="100000"/>
              </a:lnSpc>
              <a:spcBef>
                <a:spcPct val="0"/>
              </a:spcBef>
              <a:spcAft>
                <a:spcPct val="0"/>
              </a:spcAft>
              <a:buClrTx/>
              <a:buSzTx/>
              <a:buFontTx/>
              <a:buNone/>
              <a:tabLst/>
            </a:pPr>
            <a:r>
              <a:rPr lang="en-US" b="0" dirty="0">
                <a:solidFill>
                  <a:schemeClr val="tx1"/>
                </a:solidFill>
                <a:latin typeface="Consolas" panose="020B0609020204030204" pitchFamily="49" charset="0"/>
                <a:cs typeface="Consolas" panose="020B0609020204030204" pitchFamily="49" charset="0"/>
              </a:rPr>
              <a:t>  </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&lt;div class="offer-card"&gt;</a:t>
            </a:r>
          </a:p>
          <a:p>
            <a:pPr marL="0" marR="0" lvl="0" indent="0" algn="l" defTabSz="914400" rtl="0" eaLnBrk="0" fontAlgn="base" latinLnBrk="0" hangingPunct="0">
              <a:lnSpc>
                <a:spcPct val="100000"/>
              </a:lnSpc>
              <a:spcBef>
                <a:spcPct val="0"/>
              </a:spcBef>
              <a:spcAft>
                <a:spcPct val="0"/>
              </a:spcAft>
              <a:buClrTx/>
              <a:buSzTx/>
              <a:buFontTx/>
              <a:buNone/>
              <a:tabLst/>
            </a:pPr>
            <a:r>
              <a:rPr lang="en-US" b="0" dirty="0">
                <a:solidFill>
                  <a:schemeClr val="tx1"/>
                </a:solidFill>
                <a:latin typeface="Consolas" panose="020B0609020204030204" pitchFamily="49" charset="0"/>
                <a:cs typeface="Consolas" panose="020B0609020204030204" pitchFamily="49" charset="0"/>
              </a:rPr>
              <a:t>   </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&lt;div class="offer-picture"&gt; </a:t>
            </a:r>
          </a:p>
          <a:p>
            <a:pPr marL="0" marR="0" lvl="0" indent="0" algn="l" defTabSz="914400" rtl="0" eaLnBrk="0" fontAlgn="base" latinLnBrk="0" hangingPunct="0">
              <a:lnSpc>
                <a:spcPct val="100000"/>
              </a:lnSpc>
              <a:spcBef>
                <a:spcPct val="0"/>
              </a:spcBef>
              <a:spcAft>
                <a:spcPct val="0"/>
              </a:spcAft>
              <a:buClrTx/>
              <a:buSzTx/>
              <a:buFontTx/>
              <a:buNone/>
              <a:tabLst/>
            </a:pPr>
            <a:r>
              <a:rPr lang="en-US" b="0" dirty="0">
                <a:solidFill>
                  <a:schemeClr val="tx1"/>
                </a:solidFill>
                <a:latin typeface="Consolas" panose="020B0609020204030204" pitchFamily="49" charset="0"/>
                <a:cs typeface="Consolas" panose="020B0609020204030204" pitchFamily="49" charset="0"/>
              </a:rPr>
              <a:t>      </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@if (!</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String.IsNullOrEmpty</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item.PhotoUrl</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b="0" dirty="0">
                <a:solidFill>
                  <a:schemeClr val="tx1"/>
                </a:solidFill>
                <a:latin typeface="Consolas" panose="020B0609020204030204" pitchFamily="49" charset="0"/>
                <a:cs typeface="Consolas" panose="020B0609020204030204" pitchFamily="49" charset="0"/>
              </a:rPr>
              <a:t>        </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&lt;</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img</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src</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Href</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item.PhotoUrl</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alt="@</a:t>
            </a:r>
            <a:r>
              <a:rPr kumimoji="0" lang="en-US" b="0"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item.Title</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/&gt; </a:t>
            </a:r>
          </a:p>
          <a:p>
            <a:pPr marL="0" marR="0" lvl="0" indent="0" algn="l" defTabSz="914400" rtl="0" eaLnBrk="0" fontAlgn="base" latinLnBrk="0" hangingPunct="0">
              <a:lnSpc>
                <a:spcPct val="100000"/>
              </a:lnSpc>
              <a:spcBef>
                <a:spcPct val="0"/>
              </a:spcBef>
              <a:spcAft>
                <a:spcPct val="0"/>
              </a:spcAft>
              <a:buClrTx/>
              <a:buSzTx/>
              <a:buFontTx/>
              <a:buNone/>
              <a:tabLst/>
            </a:pPr>
            <a:r>
              <a:rPr lang="en-US" b="0" dirty="0">
                <a:solidFill>
                  <a:schemeClr val="tx1"/>
                </a:solidFill>
                <a:latin typeface="Consolas" panose="020B0609020204030204" pitchFamily="49" charset="0"/>
                <a:cs typeface="Consolas" panose="020B0609020204030204" pitchFamily="49" charset="0"/>
              </a:rPr>
              <a:t>      </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a:t>
            </a:r>
            <a:endParaRPr lang="en-US" b="0" dirty="0">
              <a:solidFill>
                <a:schemeClr val="tx1"/>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dirty="0">
                <a:ln>
                  <a:noFill/>
                </a:ln>
                <a:solidFill>
                  <a:schemeClr val="tx1"/>
                </a:solidFill>
                <a:effectLst/>
                <a:latin typeface="Consolas" panose="020B0609020204030204" pitchFamily="49" charset="0"/>
                <a:cs typeface="Consolas" panose="020B0609020204030204" pitchFamily="49" charset="0"/>
              </a:rPr>
              <a:t>    </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&lt;/div&gt;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dirty="0">
                <a:ln>
                  <a:noFill/>
                </a:ln>
                <a:solidFill>
                  <a:schemeClr val="tx1"/>
                </a:solidFill>
                <a:effectLst/>
                <a:latin typeface="Consolas" panose="020B0609020204030204" pitchFamily="49" charset="0"/>
                <a:cs typeface="Consolas" panose="020B0609020204030204" pitchFamily="49" charset="0"/>
              </a:rPr>
              <a:t>  </a:t>
            </a: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&lt;/div&gt;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a:t>
            </a:r>
            <a:endParaRPr kumimoji="0" 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afe04e08-b085-4dc8-9fab-e57b11d28e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Forms Applications</a:t>
            </a:r>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Visual Studio only</a:t>
            </a:r>
          </a:p>
          <a:p>
            <a:r>
              <a:rPr lang="en-US" dirty="0"/>
              <a:t>Code in .</a:t>
            </a:r>
            <a:r>
              <a:rPr lang="en-US" dirty="0" err="1"/>
              <a:t>aspx</a:t>
            </a:r>
            <a:r>
              <a:rPr lang="en-US" dirty="0"/>
              <a:t> files and code-behind files</a:t>
            </a:r>
          </a:p>
          <a:p>
            <a:r>
              <a:rPr lang="en-US" dirty="0"/>
              <a:t>Create a UI by dragging controls onto a page</a:t>
            </a:r>
          </a:p>
          <a:p>
            <a:r>
              <a:rPr lang="en-US" dirty="0"/>
              <a:t>Controls provide rich properties and events</a:t>
            </a:r>
          </a:p>
          <a:p>
            <a:r>
              <a:rPr lang="en-US" dirty="0"/>
              <a:t>Bind controls to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52d25c6f-c178-4023-9ed6-50d1b595041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MVC Applications</a:t>
            </a:r>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Models encapsulate objects and data</a:t>
            </a:r>
          </a:p>
          <a:p>
            <a:r>
              <a:rPr lang="en-US" dirty="0"/>
              <a:t>Views generate the user interface</a:t>
            </a:r>
          </a:p>
          <a:p>
            <a:r>
              <a:rPr lang="en-US" dirty="0"/>
              <a:t>Controllers interact with user actions</a:t>
            </a:r>
          </a:p>
          <a:p>
            <a:r>
              <a:rPr lang="en-US" dirty="0"/>
              <a:t>Visual Studio only </a:t>
            </a:r>
          </a:p>
          <a:p>
            <a:r>
              <a:rPr lang="en-US" dirty="0"/>
              <a:t>Code in .</a:t>
            </a:r>
            <a:r>
              <a:rPr lang="en-US" dirty="0" err="1"/>
              <a:t>cshtml</a:t>
            </a:r>
            <a:r>
              <a:rPr lang="en-US" dirty="0"/>
              <a:t> and .</a:t>
            </a:r>
            <a:r>
              <a:rPr lang="en-US" dirty="0" err="1"/>
              <a:t>cs</a:t>
            </a:r>
            <a:r>
              <a:rPr lang="en-US" dirty="0"/>
              <a:t> files</a:t>
            </a:r>
          </a:p>
          <a:p>
            <a:r>
              <a:rPr lang="en-US" dirty="0"/>
              <a:t>Precise control of HTML and URLs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29df860b-b03a-48e0-aade-f989bd3a87e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Shared ASP.NET Features</a:t>
            </a:r>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Configuration</a:t>
            </a:r>
          </a:p>
          <a:p>
            <a:r>
              <a:rPr lang="en-US" dirty="0"/>
              <a:t>Authentication</a:t>
            </a:r>
          </a:p>
          <a:p>
            <a:r>
              <a:rPr lang="en-US" dirty="0"/>
              <a:t>Membership and Roles</a:t>
            </a:r>
          </a:p>
          <a:p>
            <a:r>
              <a:rPr lang="en-US" dirty="0"/>
              <a:t>State Management</a:t>
            </a:r>
          </a:p>
          <a:p>
            <a:r>
              <a:rPr lang="en-US" dirty="0"/>
              <a:t>Caching</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Introduction to ASP.NET MVC 5</a:t>
            </a:r>
          </a:p>
        </p:txBody>
      </p:sp>
      <p:sp>
        <p:nvSpPr>
          <p:cNvPr id="3" name="Text Placeholder 2"/>
          <p:cNvSpPr>
            <a:spLocks noGrp="1"/>
          </p:cNvSpPr>
          <p:nvPr>
            <p:ph type="body" idx="1"/>
          </p:nvPr>
        </p:nvSpPr>
        <p:spPr/>
        <p:txBody>
          <a:bodyPr/>
          <a:lstStyle/>
          <a:p>
            <a:r>
              <a:rPr lang="en-US" dirty="0"/>
              <a:t>Models, Views, and Controllers
Demonstration: How to Explore an MVC Application
New Features of ASP.NET MVC 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684553d2-d301-40a7-80fa-d153bc78760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Models, Views, and Controllers</a:t>
            </a:r>
          </a:p>
        </p:txBody>
      </p:sp>
      <p:sp>
        <p:nvSpPr>
          <p:cNvPr id="4" name="Rounded Rectangle 3"/>
          <p:cNvSpPr/>
          <p:nvPr/>
        </p:nvSpPr>
        <p:spPr bwMode="auto">
          <a:xfrm>
            <a:off x="528035" y="1171977"/>
            <a:ext cx="5808372" cy="3425781"/>
          </a:xfrm>
          <a:prstGeom prst="roundRect">
            <a:avLst>
              <a:gd name="adj" fmla="val 5389"/>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dirty="0">
              <a:ln>
                <a:noFill/>
              </a:ln>
              <a:solidFill>
                <a:schemeClr val="tx1"/>
              </a:solidFill>
              <a:effectLst/>
              <a:latin typeface="Verdana"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3604" y="5145623"/>
            <a:ext cx="1370911" cy="1228964"/>
          </a:xfrm>
          <a:prstGeom prst="rect">
            <a:avLst/>
          </a:prstGeom>
        </p:spPr>
      </p:pic>
      <p:pic>
        <p:nvPicPr>
          <p:cNvPr id="6" name="Content Placeholder 1"/>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2667371" y="5437322"/>
            <a:ext cx="732466" cy="1157296"/>
          </a:xfrm>
          <a:prstGeom prst="rect">
            <a:avLst/>
          </a:prstGeom>
          <a:noFill/>
          <a:ln w="9525">
            <a:noFill/>
            <a:miter lim="800000"/>
            <a:headEnd/>
            <a:tailEnd/>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1174" y="3209412"/>
            <a:ext cx="1319929" cy="10543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689" y="1430038"/>
            <a:ext cx="803764" cy="134343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4304" y="1765368"/>
            <a:ext cx="1022266" cy="672773"/>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1956" y="1430672"/>
            <a:ext cx="803385" cy="1342801"/>
          </a:xfrm>
          <a:prstGeom prst="rect">
            <a:avLst/>
          </a:prstGeom>
        </p:spPr>
      </p:pic>
      <p:cxnSp>
        <p:nvCxnSpPr>
          <p:cNvPr id="11" name="Straight Arrow Connector 10"/>
          <p:cNvCxnSpPr/>
          <p:nvPr/>
        </p:nvCxnSpPr>
        <p:spPr bwMode="auto">
          <a:xfrm flipH="1" flipV="1">
            <a:off x="3719059" y="4353059"/>
            <a:ext cx="1" cy="792564"/>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bwMode="auto">
          <a:xfrm flipV="1">
            <a:off x="5866327" y="2101754"/>
            <a:ext cx="1076991" cy="1"/>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bwMode="auto">
          <a:xfrm>
            <a:off x="2015064" y="2937454"/>
            <a:ext cx="1435208" cy="2208169"/>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p:cNvCxnSpPr/>
          <p:nvPr/>
        </p:nvCxnSpPr>
        <p:spPr bwMode="auto">
          <a:xfrm flipH="1">
            <a:off x="4324804" y="2600319"/>
            <a:ext cx="548253" cy="533135"/>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15" name="TextBox 20"/>
          <p:cNvSpPr txBox="1"/>
          <p:nvPr/>
        </p:nvSpPr>
        <p:spPr>
          <a:xfrm>
            <a:off x="4579712" y="5575439"/>
            <a:ext cx="1125629"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Browser</a:t>
            </a:r>
          </a:p>
        </p:txBody>
      </p:sp>
      <p:sp>
        <p:nvSpPr>
          <p:cNvPr id="16" name="TextBox 21"/>
          <p:cNvSpPr txBox="1"/>
          <p:nvPr/>
        </p:nvSpPr>
        <p:spPr>
          <a:xfrm>
            <a:off x="4891103" y="3551936"/>
            <a:ext cx="1324402"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Controller</a:t>
            </a:r>
          </a:p>
        </p:txBody>
      </p:sp>
      <p:sp>
        <p:nvSpPr>
          <p:cNvPr id="17" name="TextBox 22"/>
          <p:cNvSpPr txBox="1"/>
          <p:nvPr/>
        </p:nvSpPr>
        <p:spPr>
          <a:xfrm>
            <a:off x="2238296" y="1892509"/>
            <a:ext cx="732893"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View</a:t>
            </a:r>
          </a:p>
        </p:txBody>
      </p:sp>
      <p:sp>
        <p:nvSpPr>
          <p:cNvPr id="18" name="TextBox 23"/>
          <p:cNvSpPr txBox="1"/>
          <p:nvPr/>
        </p:nvSpPr>
        <p:spPr>
          <a:xfrm>
            <a:off x="4032765" y="1917088"/>
            <a:ext cx="864339"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Model</a:t>
            </a:r>
          </a:p>
        </p:txBody>
      </p:sp>
      <p:sp>
        <p:nvSpPr>
          <p:cNvPr id="19" name="TextBox 24"/>
          <p:cNvSpPr txBox="1"/>
          <p:nvPr/>
        </p:nvSpPr>
        <p:spPr>
          <a:xfrm>
            <a:off x="7001158" y="2474307"/>
            <a:ext cx="1269899"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Database</a:t>
            </a:r>
          </a:p>
        </p:txBody>
      </p:sp>
      <p:sp>
        <p:nvSpPr>
          <p:cNvPr id="20" name="TextBox 25"/>
          <p:cNvSpPr txBox="1"/>
          <p:nvPr/>
        </p:nvSpPr>
        <p:spPr>
          <a:xfrm>
            <a:off x="528035" y="4600195"/>
            <a:ext cx="1527469"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Web Server</a:t>
            </a:r>
          </a:p>
        </p:txBody>
      </p:sp>
      <p:sp>
        <p:nvSpPr>
          <p:cNvPr id="21" name="TextBox 26"/>
          <p:cNvSpPr txBox="1"/>
          <p:nvPr/>
        </p:nvSpPr>
        <p:spPr>
          <a:xfrm>
            <a:off x="3740097" y="4661750"/>
            <a:ext cx="643381" cy="30777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1400" b="0" dirty="0"/>
              <a:t>HTTP</a:t>
            </a:r>
          </a:p>
        </p:txBody>
      </p:sp>
      <p:sp>
        <p:nvSpPr>
          <p:cNvPr id="22" name="TextBox 27"/>
          <p:cNvSpPr txBox="1"/>
          <p:nvPr/>
        </p:nvSpPr>
        <p:spPr>
          <a:xfrm>
            <a:off x="6064532" y="1693493"/>
            <a:ext cx="548548" cy="30777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1400" b="0" dirty="0"/>
              <a:t>SQL</a:t>
            </a:r>
          </a:p>
        </p:txBody>
      </p:sp>
      <p:cxnSp>
        <p:nvCxnSpPr>
          <p:cNvPr id="23" name="Straight Arrow Connector 22"/>
          <p:cNvCxnSpPr/>
          <p:nvPr/>
        </p:nvCxnSpPr>
        <p:spPr bwMode="auto">
          <a:xfrm flipH="1" flipV="1">
            <a:off x="2438750" y="2822217"/>
            <a:ext cx="1118157" cy="590684"/>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46bc6441-74ea-456f-a24b-e5537bdd022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Features of ASP.NET MVC 4</a:t>
            </a:r>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ASP.NET Web API</a:t>
            </a:r>
          </a:p>
          <a:p>
            <a:r>
              <a:rPr lang="en-US" dirty="0"/>
              <a:t>Mobile Features</a:t>
            </a:r>
          </a:p>
          <a:p>
            <a:r>
              <a:rPr lang="en-US" dirty="0"/>
              <a:t>Display Modes</a:t>
            </a:r>
          </a:p>
          <a:p>
            <a:r>
              <a:rPr lang="en-US" dirty="0"/>
              <a:t>Asynchronous Controllers</a:t>
            </a:r>
          </a:p>
          <a:p>
            <a:r>
              <a:rPr lang="en-US" dirty="0" err="1"/>
              <a:t>OAuth</a:t>
            </a:r>
            <a:r>
              <a:rPr lang="en-US" dirty="0"/>
              <a:t> and </a:t>
            </a:r>
            <a:r>
              <a:rPr lang="en-US" dirty="0" err="1"/>
              <a:t>OpenID</a:t>
            </a:r>
            <a:endParaRPr lang="en-US" dirty="0"/>
          </a:p>
          <a:p>
            <a:r>
              <a:rPr lang="en-US" dirty="0"/>
              <a:t>Bundling and </a:t>
            </a:r>
            <a:r>
              <a:rPr lang="en-US" dirty="0" err="1"/>
              <a:t>Minification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Module Overview</a:t>
            </a:r>
          </a:p>
        </p:txBody>
      </p:sp>
      <p:sp>
        <p:nvSpPr>
          <p:cNvPr id="3" name="Text Placeholder 2"/>
          <p:cNvSpPr>
            <a:spLocks noGrp="1"/>
          </p:cNvSpPr>
          <p:nvPr>
            <p:ph type="body" idx="1"/>
          </p:nvPr>
        </p:nvSpPr>
        <p:spPr/>
        <p:txBody>
          <a:bodyPr/>
          <a:lstStyle/>
          <a:p>
            <a:r>
              <a:rPr lang="en-US" dirty="0"/>
              <a:t>Overview of Microsoft Web Technologies
Overview of ASP.NET 4.5
Introduction to ASP.NET MVC 5</a:t>
            </a:r>
          </a:p>
        </p:txBody>
      </p:sp>
      <p:pic>
        <p:nvPicPr>
          <p:cNvPr id="5" name="Imagen 4">
            <a:extLst>
              <a:ext uri="{FF2B5EF4-FFF2-40B4-BE49-F238E27FC236}">
                <a16:creationId xmlns:a16="http://schemas.microsoft.com/office/drawing/2014/main" id="{203A26AB-48D8-469E-9506-AF86B4EC8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803" y="2895600"/>
            <a:ext cx="5191125" cy="28098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928a0490-1281-45c5-84fe-a78eda3c30d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 1: Overview of Microsoft Web Technologies</a:t>
            </a:r>
          </a:p>
        </p:txBody>
      </p:sp>
      <p:sp>
        <p:nvSpPr>
          <p:cNvPr id="3" name="Text Placeholder 2"/>
          <p:cNvSpPr>
            <a:spLocks noGrp="1"/>
          </p:cNvSpPr>
          <p:nvPr>
            <p:ph type="body" idx="1"/>
          </p:nvPr>
        </p:nvSpPr>
        <p:spPr/>
        <p:txBody>
          <a:bodyPr/>
          <a:lstStyle/>
          <a:p>
            <a:r>
              <a:rPr lang="en-US"/>
              <a:t>Introduction to Microsoft Web Technologies
Overview of ASP.NET 4.5
Client-Side Web Technologies
Internet Information Server 8.0
Windows Azure</a:t>
            </a:r>
          </a:p>
        </p:txBody>
      </p:sp>
      <p:pic>
        <p:nvPicPr>
          <p:cNvPr id="4" name="Imagen 3">
            <a:extLst>
              <a:ext uri="{FF2B5EF4-FFF2-40B4-BE49-F238E27FC236}">
                <a16:creationId xmlns:a16="http://schemas.microsoft.com/office/drawing/2014/main" id="{CFA4618F-AC01-478A-A376-2D7975B0FCBA}"/>
              </a:ext>
            </a:extLst>
          </p:cNvPr>
          <p:cNvPicPr>
            <a:picLocks noChangeAspect="1"/>
          </p:cNvPicPr>
          <p:nvPr/>
        </p:nvPicPr>
        <p:blipFill>
          <a:blip r:embed="rId3"/>
          <a:stretch>
            <a:fillRect/>
          </a:stretch>
        </p:blipFill>
        <p:spPr>
          <a:xfrm>
            <a:off x="4610100" y="3038996"/>
            <a:ext cx="3929744" cy="37999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6b815f6b-9c51-4f3a-803e-ecd54c9b54a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Microsoft Web Technologies</a:t>
            </a:r>
          </a:p>
        </p:txBody>
      </p:sp>
      <p:sp>
        <p:nvSpPr>
          <p:cNvPr id="4" name="TextBox 1"/>
          <p:cNvSpPr txBox="1"/>
          <p:nvPr/>
        </p:nvSpPr>
        <p:spPr>
          <a:xfrm>
            <a:off x="2510540" y="1617187"/>
            <a:ext cx="779381"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dirty="0"/>
              <a:t>Host</a:t>
            </a:r>
          </a:p>
        </p:txBody>
      </p:sp>
      <p:sp>
        <p:nvSpPr>
          <p:cNvPr id="5" name="TextBox 3"/>
          <p:cNvSpPr txBox="1"/>
          <p:nvPr/>
        </p:nvSpPr>
        <p:spPr>
          <a:xfrm>
            <a:off x="415776" y="1616149"/>
            <a:ext cx="1234633"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dirty="0"/>
              <a:t>Develop</a:t>
            </a:r>
          </a:p>
        </p:txBody>
      </p:sp>
      <p:sp>
        <p:nvSpPr>
          <p:cNvPr id="6" name="TextBox 4"/>
          <p:cNvSpPr txBox="1"/>
          <p:nvPr/>
        </p:nvSpPr>
        <p:spPr>
          <a:xfrm>
            <a:off x="4774358" y="2170147"/>
            <a:ext cx="1550296"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Server-Side</a:t>
            </a:r>
          </a:p>
        </p:txBody>
      </p:sp>
      <p:sp>
        <p:nvSpPr>
          <p:cNvPr id="7" name="TextBox 5"/>
          <p:cNvSpPr txBox="1"/>
          <p:nvPr/>
        </p:nvSpPr>
        <p:spPr>
          <a:xfrm>
            <a:off x="6977029" y="2170147"/>
            <a:ext cx="1450718"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Client-Side</a:t>
            </a:r>
          </a:p>
        </p:txBody>
      </p:sp>
      <p:sp>
        <p:nvSpPr>
          <p:cNvPr id="8" name="TextBox 6"/>
          <p:cNvSpPr txBox="1"/>
          <p:nvPr/>
        </p:nvSpPr>
        <p:spPr>
          <a:xfrm>
            <a:off x="6141281" y="1577649"/>
            <a:ext cx="1210588"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dirty="0"/>
              <a:t>Execute</a:t>
            </a:r>
          </a:p>
        </p:txBody>
      </p:sp>
      <p:cxnSp>
        <p:nvCxnSpPr>
          <p:cNvPr id="9" name="Straight Connector 8"/>
          <p:cNvCxnSpPr/>
          <p:nvPr/>
        </p:nvCxnSpPr>
        <p:spPr bwMode="auto">
          <a:xfrm flipH="1">
            <a:off x="2317135" y="1513256"/>
            <a:ext cx="14272" cy="4678326"/>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bwMode="auto">
          <a:xfrm flipH="1">
            <a:off x="6803400" y="2170147"/>
            <a:ext cx="17121" cy="402143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bwMode="auto">
          <a:xfrm flipH="1">
            <a:off x="4578670" y="1513256"/>
            <a:ext cx="14272" cy="4678326"/>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2" name="TextBox 19"/>
          <p:cNvSpPr txBox="1"/>
          <p:nvPr/>
        </p:nvSpPr>
        <p:spPr>
          <a:xfrm>
            <a:off x="2510540" y="3044164"/>
            <a:ext cx="1823443" cy="1754326"/>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285750" indent="-285750">
              <a:buFont typeface="Arial" panose="020B0604020202020204" pitchFamily="34" charset="0"/>
              <a:buChar char="•"/>
            </a:pPr>
            <a:r>
              <a:rPr lang="en-GB" b="0" dirty="0"/>
              <a:t>IIS</a:t>
            </a:r>
          </a:p>
          <a:p>
            <a:pPr marL="285750" indent="-285750">
              <a:buFont typeface="Arial" panose="020B0604020202020204" pitchFamily="34" charset="0"/>
              <a:buChar char="•"/>
            </a:pPr>
            <a:r>
              <a:rPr lang="en-GB" b="0" dirty="0"/>
              <a:t>SQL Server</a:t>
            </a:r>
          </a:p>
          <a:p>
            <a:pPr marL="285750" indent="-285750">
              <a:buFont typeface="Arial" panose="020B0604020202020204" pitchFamily="34" charset="0"/>
              <a:buChar char="•"/>
            </a:pPr>
            <a:r>
              <a:rPr lang="en-GB" b="0" dirty="0"/>
              <a:t>Microsoft Azure</a:t>
            </a:r>
          </a:p>
          <a:p>
            <a:pPr marL="285750" indent="-285750">
              <a:buFont typeface="Arial" panose="020B0604020202020204" pitchFamily="34" charset="0"/>
              <a:buChar char="•"/>
            </a:pPr>
            <a:r>
              <a:rPr lang="en-GB" b="0" dirty="0"/>
              <a:t>SQL Database</a:t>
            </a:r>
          </a:p>
        </p:txBody>
      </p:sp>
      <p:sp>
        <p:nvSpPr>
          <p:cNvPr id="13" name="TextBox 20"/>
          <p:cNvSpPr txBox="1"/>
          <p:nvPr/>
        </p:nvSpPr>
        <p:spPr>
          <a:xfrm>
            <a:off x="126453" y="3044164"/>
            <a:ext cx="2034728" cy="203132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285750" indent="-285750">
              <a:buFont typeface="Arial" panose="020B0604020202020204" pitchFamily="34" charset="0"/>
              <a:buChar char="•"/>
            </a:pPr>
            <a:r>
              <a:rPr lang="en-GB" b="0" dirty="0"/>
              <a:t>Visual Studio Code</a:t>
            </a:r>
          </a:p>
          <a:p>
            <a:endParaRPr lang="en-GB" b="0" dirty="0"/>
          </a:p>
          <a:p>
            <a:pPr marL="285750" indent="-285750">
              <a:buFont typeface="Arial" panose="020B0604020202020204" pitchFamily="34" charset="0"/>
              <a:buChar char="•"/>
            </a:pPr>
            <a:r>
              <a:rPr lang="en-GB" b="0" dirty="0"/>
              <a:t>Visual Studio</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r>
              <a:rPr lang="en-GB" b="0" dirty="0"/>
              <a:t>Visual Studio Community</a:t>
            </a:r>
          </a:p>
        </p:txBody>
      </p:sp>
      <p:sp>
        <p:nvSpPr>
          <p:cNvPr id="14" name="TextBox 21"/>
          <p:cNvSpPr txBox="1"/>
          <p:nvPr/>
        </p:nvSpPr>
        <p:spPr>
          <a:xfrm>
            <a:off x="4774358" y="3044164"/>
            <a:ext cx="1823443" cy="286232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ASP </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r>
              <a:rPr lang="en-GB" b="0" dirty="0"/>
              <a:t>NET CORE</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r>
              <a:rPr lang="en-GB" b="0" dirty="0"/>
              <a:t>MVC</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r>
              <a:rPr lang="en-GB" b="0" dirty="0"/>
              <a:t>WEB PAGES</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r>
              <a:rPr lang="en-GB" b="0" dirty="0"/>
              <a:t>WEB API</a:t>
            </a:r>
          </a:p>
        </p:txBody>
      </p:sp>
      <p:sp>
        <p:nvSpPr>
          <p:cNvPr id="15" name="TextBox 22"/>
          <p:cNvSpPr txBox="1"/>
          <p:nvPr/>
        </p:nvSpPr>
        <p:spPr>
          <a:xfrm>
            <a:off x="6977029" y="3044164"/>
            <a:ext cx="1823443" cy="1477328"/>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285750" indent="-285750">
              <a:buFont typeface="Arial" panose="020B0604020202020204" pitchFamily="34" charset="0"/>
              <a:buChar char="•"/>
            </a:pPr>
            <a:r>
              <a:rPr lang="en-GB" b="0" dirty="0"/>
              <a:t>JavaScript</a:t>
            </a:r>
          </a:p>
          <a:p>
            <a:pPr marL="285750" indent="-285750">
              <a:buFont typeface="Arial" panose="020B0604020202020204" pitchFamily="34" charset="0"/>
              <a:buChar char="•"/>
            </a:pPr>
            <a:r>
              <a:rPr lang="en-GB" b="0" dirty="0" err="1"/>
              <a:t>jQuery</a:t>
            </a:r>
            <a:endParaRPr lang="en-GB" b="0" dirty="0"/>
          </a:p>
          <a:p>
            <a:pPr marL="285750" indent="-285750">
              <a:buFont typeface="Arial" panose="020B0604020202020204" pitchFamily="34" charset="0"/>
              <a:buChar char="•"/>
            </a:pPr>
            <a:r>
              <a:rPr lang="en-GB" b="0" dirty="0"/>
              <a:t>AJAX</a:t>
            </a:r>
          </a:p>
          <a:p>
            <a:pPr marL="285750" indent="-285750">
              <a:buFont typeface="Arial" panose="020B0604020202020204" pitchFamily="34" charset="0"/>
              <a:buChar char="•"/>
            </a:pPr>
            <a:r>
              <a:rPr lang="en-GB" b="0" dirty="0"/>
              <a:t>Kendo UI</a:t>
            </a:r>
          </a:p>
          <a:p>
            <a:pPr marL="285750" indent="-285750">
              <a:buFont typeface="Arial" panose="020B0604020202020204" pitchFamily="34" charset="0"/>
              <a:buChar char="•"/>
            </a:pPr>
            <a:r>
              <a:rPr lang="en-GB" b="0" dirty="0"/>
              <a:t>Angular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Microsoft Web Technologies</a:t>
            </a:r>
          </a:p>
        </p:txBody>
      </p:sp>
      <p:pic>
        <p:nvPicPr>
          <p:cNvPr id="16" name="Imagen 15">
            <a:extLst>
              <a:ext uri="{FF2B5EF4-FFF2-40B4-BE49-F238E27FC236}">
                <a16:creationId xmlns:a16="http://schemas.microsoft.com/office/drawing/2014/main" id="{E34BEB48-6F35-486A-A894-DB3CEFB3F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43000"/>
            <a:ext cx="9202902" cy="4648200"/>
          </a:xfrm>
          <a:prstGeom prst="rect">
            <a:avLst/>
          </a:prstGeom>
        </p:spPr>
      </p:pic>
    </p:spTree>
    <p:extLst>
      <p:ext uri="{BB962C8B-B14F-4D97-AF65-F5344CB8AC3E}">
        <p14:creationId xmlns:p14="http://schemas.microsoft.com/office/powerpoint/2010/main" val="448500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5DDE3-240C-461C-A81F-43E9103DB7E9}"/>
              </a:ext>
            </a:extLst>
          </p:cNvPr>
          <p:cNvSpPr>
            <a:spLocks noGrp="1"/>
          </p:cNvSpPr>
          <p:nvPr>
            <p:ph type="title"/>
          </p:nvPr>
        </p:nvSpPr>
        <p:spPr/>
        <p:txBody>
          <a:bodyPr/>
          <a:lstStyle/>
          <a:p>
            <a:r>
              <a:rPr lang="es-CO" dirty="0"/>
              <a:t>Base </a:t>
            </a:r>
            <a:r>
              <a:rPr lang="es-CO" dirty="0" err="1"/>
              <a:t>Architecture</a:t>
            </a:r>
            <a:endParaRPr lang="es-CO" dirty="0"/>
          </a:p>
        </p:txBody>
      </p:sp>
      <p:pic>
        <p:nvPicPr>
          <p:cNvPr id="4" name="Imagen 3">
            <a:extLst>
              <a:ext uri="{FF2B5EF4-FFF2-40B4-BE49-F238E27FC236}">
                <a16:creationId xmlns:a16="http://schemas.microsoft.com/office/drawing/2014/main" id="{6211B6A0-F286-4702-AEE7-627101836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9752"/>
            <a:ext cx="9144000" cy="3838495"/>
          </a:xfrm>
          <a:prstGeom prst="rect">
            <a:avLst/>
          </a:prstGeom>
        </p:spPr>
      </p:pic>
    </p:spTree>
    <p:extLst>
      <p:ext uri="{BB962C8B-B14F-4D97-AF65-F5344CB8AC3E}">
        <p14:creationId xmlns:p14="http://schemas.microsoft.com/office/powerpoint/2010/main" val="1813975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4c7c886d-73c1-43ae-971e-b0e8137cf9c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 of ASP.NET 4.5</a:t>
            </a:r>
          </a:p>
        </p:txBody>
      </p:sp>
      <p:sp>
        <p:nvSpPr>
          <p:cNvPr id="4" name="Down Arrow 3"/>
          <p:cNvSpPr/>
          <p:nvPr/>
        </p:nvSpPr>
        <p:spPr bwMode="auto">
          <a:xfrm>
            <a:off x="6977524" y="2821577"/>
            <a:ext cx="311550" cy="1806169"/>
          </a:xfrm>
          <a:prstGeom prst="down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a:ln>
                <a:noFill/>
              </a:ln>
              <a:solidFill>
                <a:schemeClr val="tx1"/>
              </a:solidFill>
              <a:effectLst/>
              <a:latin typeface="Verdana" pitchFamily="34" charset="0"/>
            </a:endParaRPr>
          </a:p>
        </p:txBody>
      </p:sp>
      <p:sp>
        <p:nvSpPr>
          <p:cNvPr id="5" name="Content Placeholder 2"/>
          <p:cNvSpPr>
            <a:spLocks noGrp="1"/>
          </p:cNvSpPr>
          <p:nvPr/>
        </p:nvSpPr>
        <p:spPr bwMode="auto">
          <a:xfrm>
            <a:off x="458788" y="1021215"/>
            <a:ext cx="5341120"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Programming Models</a:t>
            </a:r>
          </a:p>
          <a:p>
            <a:pPr lvl="1"/>
            <a:r>
              <a:rPr lang="en-US" dirty="0"/>
              <a:t>Web Pages</a:t>
            </a:r>
          </a:p>
          <a:p>
            <a:pPr lvl="1"/>
            <a:r>
              <a:rPr lang="en-US" dirty="0"/>
              <a:t>Web Forms</a:t>
            </a:r>
          </a:p>
          <a:p>
            <a:pPr lvl="1"/>
            <a:r>
              <a:rPr lang="en-US" dirty="0"/>
              <a:t>MVC</a:t>
            </a:r>
          </a:p>
          <a:p>
            <a:r>
              <a:rPr lang="en-US" dirty="0"/>
              <a:t>ASP.NET API</a:t>
            </a:r>
          </a:p>
          <a:p>
            <a:pPr lvl="1"/>
            <a:r>
              <a:rPr lang="en-US" dirty="0"/>
              <a:t>Configuration</a:t>
            </a:r>
          </a:p>
          <a:p>
            <a:pPr lvl="1"/>
            <a:r>
              <a:rPr lang="en-US" dirty="0"/>
              <a:t>Authentication and Authorization</a:t>
            </a:r>
          </a:p>
          <a:p>
            <a:pPr lvl="1"/>
            <a:r>
              <a:rPr lang="en-US" dirty="0"/>
              <a:t>Caching</a:t>
            </a:r>
          </a:p>
          <a:p>
            <a:r>
              <a:rPr lang="en-US" dirty="0"/>
              <a:t>Compiling ASP.NET Code</a:t>
            </a:r>
          </a:p>
          <a:p>
            <a:pPr lvl="1"/>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769" y="1318031"/>
            <a:ext cx="777062" cy="137804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9353" y="4627746"/>
            <a:ext cx="1536342" cy="137726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9908" y="4874727"/>
            <a:ext cx="818889" cy="129384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7837" y="3146446"/>
            <a:ext cx="950924" cy="896894"/>
          </a:xfrm>
          <a:prstGeom prst="rect">
            <a:avLst/>
          </a:prstGeom>
        </p:spPr>
      </p:pic>
      <p:sp>
        <p:nvSpPr>
          <p:cNvPr id="10" name="TextBox 6"/>
          <p:cNvSpPr txBox="1"/>
          <p:nvPr/>
        </p:nvSpPr>
        <p:spPr>
          <a:xfrm>
            <a:off x="7406831" y="1822385"/>
            <a:ext cx="1608454"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ASP.NET 4.5</a:t>
            </a:r>
          </a:p>
        </p:txBody>
      </p:sp>
      <p:sp>
        <p:nvSpPr>
          <p:cNvPr id="11" name="TextBox 8"/>
          <p:cNvSpPr txBox="1"/>
          <p:nvPr/>
        </p:nvSpPr>
        <p:spPr>
          <a:xfrm>
            <a:off x="7745695" y="3366047"/>
            <a:ext cx="858697"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b="0" dirty="0"/>
              <a:t>HTML</a:t>
            </a:r>
          </a:p>
          <a:p>
            <a:r>
              <a:rPr lang="en-GB" b="0" dirty="0"/>
              <a:t>Pages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3c65190f-0c8d-49bf-8479-4ff8dcef448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Client-Side Web Technologies</a:t>
            </a:r>
          </a:p>
        </p:txBody>
      </p:sp>
      <p:sp>
        <p:nvSpPr>
          <p:cNvPr id="4" name="Content Placeholder 2"/>
          <p:cNvSpPr>
            <a:spLocks noGrp="1"/>
          </p:cNvSpPr>
          <p:nvPr/>
        </p:nvSpPr>
        <p:spPr bwMode="auto">
          <a:xfrm>
            <a:off x="458788" y="1021215"/>
            <a:ext cx="3910012" cy="311898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JavaScript</a:t>
            </a:r>
          </a:p>
          <a:p>
            <a:r>
              <a:rPr lang="en-US" dirty="0" err="1"/>
              <a:t>jQuery</a:t>
            </a:r>
            <a:endParaRPr lang="en-US" dirty="0"/>
          </a:p>
          <a:p>
            <a:pPr lvl="1"/>
            <a:r>
              <a:rPr lang="en-US" dirty="0" err="1"/>
              <a:t>jQuery</a:t>
            </a:r>
            <a:r>
              <a:rPr lang="en-US" dirty="0"/>
              <a:t> UI</a:t>
            </a:r>
          </a:p>
          <a:p>
            <a:pPr lvl="1"/>
            <a:r>
              <a:rPr lang="en-US" dirty="0" err="1"/>
              <a:t>jQuery</a:t>
            </a:r>
            <a:r>
              <a:rPr lang="en-US" dirty="0"/>
              <a:t> Mobile</a:t>
            </a:r>
          </a:p>
          <a:p>
            <a:r>
              <a:rPr lang="en-US" dirty="0"/>
              <a:t>AJAX</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8800" y="1211150"/>
            <a:ext cx="4445000" cy="349089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4676" y="4328253"/>
            <a:ext cx="2237047" cy="2005418"/>
          </a:xfrm>
          <a:prstGeom prst="rect">
            <a:avLst/>
          </a:prstGeom>
        </p:spPr>
      </p:pic>
      <p:sp>
        <p:nvSpPr>
          <p:cNvPr id="7" name="TextBox 5"/>
          <p:cNvSpPr txBox="1"/>
          <p:nvPr/>
        </p:nvSpPr>
        <p:spPr>
          <a:xfrm>
            <a:off x="4607635" y="2126732"/>
            <a:ext cx="1047255" cy="738664"/>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1400" b="0" dirty="0"/>
              <a:t>&lt;p&gt;</a:t>
            </a:r>
          </a:p>
          <a:p>
            <a:r>
              <a:rPr lang="en-GB" sz="1400" b="0" dirty="0"/>
              <a:t>  Content</a:t>
            </a:r>
          </a:p>
          <a:p>
            <a:r>
              <a:rPr lang="en-GB" sz="1400" b="0" dirty="0"/>
              <a:t>&lt;/p&gt;</a:t>
            </a:r>
          </a:p>
        </p:txBody>
      </p:sp>
      <p:sp>
        <p:nvSpPr>
          <p:cNvPr id="8" name="TextBox 6"/>
          <p:cNvSpPr txBox="1"/>
          <p:nvPr/>
        </p:nvSpPr>
        <p:spPr>
          <a:xfrm>
            <a:off x="4598745" y="3401536"/>
            <a:ext cx="1441420" cy="73866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1400" b="0" dirty="0"/>
              <a:t>p {</a:t>
            </a:r>
          </a:p>
          <a:p>
            <a:r>
              <a:rPr lang="en-GB" sz="1400" b="0" dirty="0"/>
              <a:t>  </a:t>
            </a:r>
            <a:r>
              <a:rPr lang="en-GB" sz="1400" b="0" dirty="0" err="1"/>
              <a:t>color</a:t>
            </a:r>
            <a:r>
              <a:rPr lang="en-GB" sz="1400" b="0" dirty="0"/>
              <a:t>: black;</a:t>
            </a:r>
          </a:p>
          <a:p>
            <a:r>
              <a:rPr lang="en-GB" sz="1400" b="0" dirty="0"/>
              <a:t>}</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6147" y="2759508"/>
            <a:ext cx="2125544" cy="526325"/>
          </a:xfrm>
          <a:prstGeom prst="rect">
            <a:avLst/>
          </a:prstGeom>
        </p:spPr>
      </p:pic>
      <p:sp>
        <p:nvSpPr>
          <p:cNvPr id="10" name="Left Arrow 9"/>
          <p:cNvSpPr/>
          <p:nvPr/>
        </p:nvSpPr>
        <p:spPr bwMode="auto">
          <a:xfrm rot="20000952">
            <a:off x="5582837" y="3083337"/>
            <a:ext cx="685789" cy="322350"/>
          </a:xfrm>
          <a:prstGeom prst="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a:ln>
                <a:noFill/>
              </a:ln>
              <a:solidFill>
                <a:schemeClr val="tx1"/>
              </a:solidFill>
              <a:effectLst/>
              <a:latin typeface="Verdana" pitchFamily="34" charset="0"/>
            </a:endParaRPr>
          </a:p>
        </p:txBody>
      </p:sp>
      <p:sp>
        <p:nvSpPr>
          <p:cNvPr id="11" name="Left Arrow 10"/>
          <p:cNvSpPr/>
          <p:nvPr/>
        </p:nvSpPr>
        <p:spPr bwMode="auto">
          <a:xfrm rot="1530561">
            <a:off x="5582719" y="2535453"/>
            <a:ext cx="685789" cy="322350"/>
          </a:xfrm>
          <a:prstGeom prst="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1" i="0" u="none" strike="noStrike" cap="none" normalizeH="0" baseline="0">
              <a:ln>
                <a:noFill/>
              </a:ln>
              <a:solidFill>
                <a:schemeClr val="tx1"/>
              </a:solidFill>
              <a:effectLst/>
              <a:latin typeface="Verdana"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80e08903-baf7-4cad-a8e8-df60ded83b0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Information Server 8.0</a:t>
            </a:r>
          </a:p>
        </p:txBody>
      </p:sp>
      <p:sp>
        <p:nvSpPr>
          <p:cNvPr id="4" name="Content Placeholder 2"/>
          <p:cNvSpPr>
            <a:spLocks noGrp="1"/>
          </p:cNvSpPr>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IIS</a:t>
            </a:r>
          </a:p>
          <a:p>
            <a:pPr lvl="1"/>
            <a:r>
              <a:rPr lang="en-US" dirty="0"/>
              <a:t>Features</a:t>
            </a:r>
          </a:p>
          <a:p>
            <a:pPr lvl="1"/>
            <a:r>
              <a:rPr lang="en-US" dirty="0"/>
              <a:t>Scaling</a:t>
            </a:r>
          </a:p>
          <a:p>
            <a:pPr lvl="1"/>
            <a:r>
              <a:rPr lang="en-US"/>
              <a:t>Perimeter Networks</a:t>
            </a:r>
            <a:endParaRPr lang="en-US" dirty="0"/>
          </a:p>
          <a:p>
            <a:r>
              <a:rPr lang="en-US" dirty="0"/>
              <a:t>IIS Express</a:t>
            </a:r>
          </a:p>
          <a:p>
            <a:r>
              <a:rPr lang="en-US" dirty="0"/>
              <a:t>Other Web Servers</a:t>
            </a:r>
          </a:p>
          <a:p>
            <a:r>
              <a:rPr lang="en-US" dirty="0"/>
              <a:t>Visual Studio Development Server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4146" y="1464695"/>
            <a:ext cx="1654086" cy="17047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4794" y="2087314"/>
            <a:ext cx="710130" cy="1259344"/>
          </a:xfrm>
          <a:prstGeom prst="rect">
            <a:avLst/>
          </a:prstGeom>
        </p:spPr>
      </p:pic>
    </p:spTree>
  </p:cSld>
  <p:clrMapOvr>
    <a:masterClrMapping/>
  </p:clrMapOvr>
</p:sld>
</file>

<file path=ppt/theme/theme1.xml><?xml version="1.0" encoding="utf-8"?>
<a:theme xmlns:a="http://schemas.openxmlformats.org/drawingml/2006/main" name="Presentation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NG_MOC_Core_ModuleNew</Template>
  <TotalTime>36</TotalTime>
  <Words>1435</Words>
  <Application>Microsoft Office PowerPoint</Application>
  <PresentationFormat>Presentación en pantalla (4:3)</PresentationFormat>
  <Paragraphs>215</Paragraphs>
  <Slides>18</Slides>
  <Notes>16</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18</vt:i4>
      </vt:variant>
    </vt:vector>
  </HeadingPairs>
  <TitlesOfParts>
    <vt:vector size="29" baseType="lpstr">
      <vt:lpstr>Verdana</vt:lpstr>
      <vt:lpstr>Arial</vt:lpstr>
      <vt:lpstr>Wingdings</vt:lpstr>
      <vt:lpstr>Segoe UI Light</vt:lpstr>
      <vt:lpstr>Times New Roman</vt:lpstr>
      <vt:lpstr>Calibri</vt:lpstr>
      <vt:lpstr>Consolas</vt:lpstr>
      <vt:lpstr>Segoe UI</vt:lpstr>
      <vt:lpstr>Segoe Light</vt:lpstr>
      <vt:lpstr>Presentation1</vt:lpstr>
      <vt:lpstr>5-30721_Build_2016_Template_Light</vt:lpstr>
      <vt:lpstr>Presentación de PowerPoint</vt:lpstr>
      <vt:lpstr>Module Overview</vt:lpstr>
      <vt:lpstr>Lesson 1: Overview of Microsoft Web Technologies</vt:lpstr>
      <vt:lpstr>Introduction to Microsoft Web Technologies</vt:lpstr>
      <vt:lpstr>Introduction to Microsoft Web Technologies</vt:lpstr>
      <vt:lpstr>Base Architecture</vt:lpstr>
      <vt:lpstr>Overview of ASP.NET 4.5</vt:lpstr>
      <vt:lpstr>Client-Side Web Technologies</vt:lpstr>
      <vt:lpstr>Internet Information Server 8.0</vt:lpstr>
      <vt:lpstr>Windows Azure</vt:lpstr>
      <vt:lpstr>Lesson 2: Overview of ASP.NET 4.5</vt:lpstr>
      <vt:lpstr>Web Pages Applications</vt:lpstr>
      <vt:lpstr>Web Forms Applications</vt:lpstr>
      <vt:lpstr>MVC Applications</vt:lpstr>
      <vt:lpstr>Shared ASP.NET Features</vt:lpstr>
      <vt:lpstr>Lesson 3: Introduction to ASP.NET MVC 5</vt:lpstr>
      <vt:lpstr>Models, Views, and Controllers</vt:lpstr>
      <vt:lpstr>New Features of ASP.NET MVC 4</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Overview</dc:title>
  <dc:creator>karthi</dc:creator>
  <cp:lastModifiedBy>Sergio Vargas MCPD</cp:lastModifiedBy>
  <cp:revision>7</cp:revision>
  <dcterms:created xsi:type="dcterms:W3CDTF">2013-03-05T06:05:39Z</dcterms:created>
  <dcterms:modified xsi:type="dcterms:W3CDTF">2018-05-02T03:17:37Z</dcterms:modified>
</cp:coreProperties>
</file>